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0" r:id="rId1"/>
  </p:sldMasterIdLst>
  <p:sldIdLst>
    <p:sldId id="256" r:id="rId2"/>
    <p:sldId id="258" r:id="rId3"/>
    <p:sldId id="259" r:id="rId4"/>
    <p:sldId id="260" r:id="rId5"/>
    <p:sldId id="264" r:id="rId6"/>
    <p:sldId id="270" r:id="rId7"/>
    <p:sldId id="263" r:id="rId8"/>
    <p:sldId id="266" r:id="rId9"/>
    <p:sldId id="267" r:id="rId10"/>
    <p:sldId id="269" r:id="rId11"/>
    <p:sldId id="268" r:id="rId12"/>
    <p:sldId id="275" r:id="rId13"/>
    <p:sldId id="276" r:id="rId14"/>
    <p:sldId id="272" r:id="rId15"/>
    <p:sldId id="261"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2ADF9EB-A211-DD93-7305-F89FA97100F4}" name="Argyro Ververaki" initials="AV" userId="S::aververaki@athtech.gr::1687b566-7609-4864-a1e3-5d7a64683e72"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BD37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590235-BA34-4307-8724-AC5412B66EB3}" v="469" dt="2023-04-09T12:27:29.897"/>
    <p1510:client id="{34C8D0D1-A863-A7F8-9AB7-68B91F5C56E0}" v="1702" dt="2023-04-12T12:51:20.322"/>
    <p1510:client id="{7EFE615D-B586-9886-363E-6174BB4F1791}" v="108" dt="2023-04-16T12:45:35.403"/>
    <p1510:client id="{852B35F7-6D5F-30FF-BC42-65E164872B2A}" v="1657" dt="2023-04-10T17:42:12.118"/>
    <p1510:client id="{A4EA9413-75B3-4668-8846-3B52558B4E98}" v="20" dt="2023-04-23T09:15:11.778"/>
    <p1510:client id="{B1988CFD-E6BF-507A-D6ED-2C8F07608A1B}" v="679" dt="2023-04-11T09:15:52.688"/>
    <p1510:client id="{B2E82B3E-DD29-0965-3C3A-2EA3EDA3B155}" v="32" dt="2023-04-23T14:53:55.745"/>
    <p1510:client id="{B8560FD3-6EF8-A2E0-7D8B-7228451ED14B}" v="36" dt="2023-04-26T14:03:06.596"/>
    <p1510:client id="{DC620FAE-CBCB-C7F4-7464-B48256024E22}" v="7" dt="2023-04-23T14:23:37.905"/>
    <p1510:client id="{DC7AD1E1-5DE4-DEE6-8224-F69A000EDB8A}" v="8" dt="2023-04-17T17:31:19.103"/>
    <p1510:client id="{F88D23D3-0E67-CA28-C5BF-BC89E547703E}" v="206" dt="2023-04-17T17:21:01.2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8/10/relationships/authors" Target="authors.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10.svg>
</file>

<file path=ppt/media/image11.png>
</file>

<file path=ppt/media/image12.png>
</file>

<file path=ppt/media/image13.png>
</file>

<file path=ppt/media/image14.png>
</file>

<file path=ppt/media/image15.svg>
</file>

<file path=ppt/media/image16.jpeg>
</file>

<file path=ppt/media/image17.png>
</file>

<file path=ppt/media/image18.svg>
</file>

<file path=ppt/media/image19.jpe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svg>
</file>

<file path=ppt/media/image39.jpeg>
</file>

<file path=ppt/media/image4.svg>
</file>

<file path=ppt/media/image40.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51975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2209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1244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00463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4426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91372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61913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49897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1414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558079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54527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4/26/2023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96864551"/>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3" r:id="rId3"/>
    <p:sldLayoutId id="2147483874" r:id="rId4"/>
    <p:sldLayoutId id="2147483875" r:id="rId5"/>
    <p:sldLayoutId id="2147483876" r:id="rId6"/>
    <p:sldLayoutId id="2147483877" r:id="rId7"/>
    <p:sldLayoutId id="2147483878" r:id="rId8"/>
    <p:sldLayoutId id="2147483879" r:id="rId9"/>
    <p:sldLayoutId id="2147483880" r:id="rId10"/>
    <p:sldLayoutId id="214748388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svg"/><Relationship Id="rId12"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9.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jpe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38.svg"/></Relationships>
</file>

<file path=ppt/slides/_rels/slide1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jpeg"/><Relationship Id="rId4" Type="http://schemas.openxmlformats.org/officeDocument/2006/relationships/image" Target="../media/image15.svg"/></Relationships>
</file>

<file path=ppt/slides/_rels/slide4.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jpeg"/><Relationship Id="rId1" Type="http://schemas.openxmlformats.org/officeDocument/2006/relationships/slideLayout" Target="../slideLayouts/slideLayout2.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5" name="Picture 5" descr="Diagram&#10;&#10;Description automatically generated">
            <a:extLst>
              <a:ext uri="{FF2B5EF4-FFF2-40B4-BE49-F238E27FC236}">
                <a16:creationId xmlns:a16="http://schemas.microsoft.com/office/drawing/2014/main" id="{9D7400FC-DBBA-2FB0-368A-52265AFDB8A9}"/>
              </a:ext>
            </a:extLst>
          </p:cNvPr>
          <p:cNvPicPr>
            <a:picLocks noGrp="1" noChangeAspect="1"/>
          </p:cNvPicPr>
          <p:nvPr>
            <p:ph type="pic" idx="1"/>
          </p:nvPr>
        </p:nvPicPr>
        <p:blipFill rotWithShape="1">
          <a:blip r:embed="rId3"/>
          <a:srcRect t="10821" r="1" b="17421"/>
          <a:stretch/>
        </p:blipFill>
        <p:spPr>
          <a:xfrm>
            <a:off x="19" y="9780"/>
            <a:ext cx="5862550" cy="6838452"/>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Subtitle 2"/>
          <p:cNvSpPr>
            <a:spLocks noGrp="1"/>
          </p:cNvSpPr>
          <p:nvPr>
            <p:ph type="body" sz="half" idx="2"/>
          </p:nvPr>
        </p:nvSpPr>
        <p:spPr>
          <a:xfrm>
            <a:off x="4957131" y="1641636"/>
            <a:ext cx="4840010" cy="3843666"/>
          </a:xfrm>
        </p:spPr>
        <p:txBody>
          <a:bodyPr vert="horz" lIns="91440" tIns="45720" rIns="91440" bIns="45720" rtlCol="0" anchor="t">
            <a:normAutofit/>
          </a:bodyPr>
          <a:lstStyle/>
          <a:p>
            <a:pPr algn="ctr"/>
            <a:r>
              <a:rPr lang="en-US" sz="2000" dirty="0">
                <a:latin typeface="Rockwell"/>
              </a:rPr>
              <a:t>The Yada </a:t>
            </a:r>
            <a:r>
              <a:rPr lang="en-US" sz="2000" dirty="0" err="1">
                <a:latin typeface="Rockwell"/>
              </a:rPr>
              <a:t>Yada</a:t>
            </a:r>
            <a:r>
              <a:rPr lang="en-US" sz="2000" dirty="0">
                <a:latin typeface="Rockwell"/>
              </a:rPr>
              <a:t> Team presents...</a:t>
            </a:r>
            <a:endParaRPr lang="en-US" dirty="0">
              <a:latin typeface="Rockwell"/>
            </a:endParaRPr>
          </a:p>
          <a:p>
            <a:endParaRPr lang="en-US" sz="2000" dirty="0"/>
          </a:p>
          <a:p>
            <a:r>
              <a:rPr lang="en-US" sz="2000" dirty="0">
                <a:latin typeface="Rockwell"/>
              </a:rPr>
              <a:t>A reverse engineering project meant for the programming architect: the database designer. </a:t>
            </a:r>
            <a:endParaRPr lang="en-US" sz="2000" dirty="0">
              <a:latin typeface="Rockwell"/>
              <a:cs typeface="Calibri"/>
            </a:endParaRPr>
          </a:p>
        </p:txBody>
      </p:sp>
      <p:sp>
        <p:nvSpPr>
          <p:cNvPr id="2" name="Title 1"/>
          <p:cNvSpPr>
            <a:spLocks noGrp="1"/>
          </p:cNvSpPr>
          <p:nvPr>
            <p:ph type="title"/>
          </p:nvPr>
        </p:nvSpPr>
        <p:spPr>
          <a:xfrm>
            <a:off x="3299711" y="91587"/>
            <a:ext cx="4840010" cy="1807305"/>
          </a:xfrm>
        </p:spPr>
        <p:txBody>
          <a:bodyPr vert="horz" lIns="91440" tIns="45720" rIns="91440" bIns="45720" rtlCol="0" anchor="ctr">
            <a:normAutofit/>
          </a:bodyPr>
          <a:lstStyle/>
          <a:p>
            <a:pPr algn="ctr"/>
            <a:r>
              <a:rPr lang="en-US" sz="3600" dirty="0">
                <a:latin typeface="Copperplate Gothic Light"/>
              </a:rPr>
              <a:t>A Yada </a:t>
            </a:r>
            <a:r>
              <a:rPr lang="en-US" sz="3600" dirty="0" err="1">
                <a:latin typeface="Copperplate Gothic Light"/>
              </a:rPr>
              <a:t>Yada</a:t>
            </a:r>
            <a:r>
              <a:rPr lang="en-US" sz="3600" dirty="0">
                <a:latin typeface="Copperplate Gothic Light"/>
              </a:rPr>
              <a:t> Production</a:t>
            </a:r>
          </a:p>
        </p:txBody>
      </p:sp>
      <p:pic>
        <p:nvPicPr>
          <p:cNvPr id="7" name="Graphic 7" descr="Two squares and a zigzag line">
            <a:extLst>
              <a:ext uri="{FF2B5EF4-FFF2-40B4-BE49-F238E27FC236}">
                <a16:creationId xmlns:a16="http://schemas.microsoft.com/office/drawing/2014/main" id="{7742CF17-D9D8-76FF-71CC-7208C3A0C9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6570970" y="2545009"/>
            <a:ext cx="1807308" cy="2286000"/>
          </a:xfrm>
          <a:prstGeom prst="rect">
            <a:avLst/>
          </a:prstGeom>
        </p:spPr>
      </p:pic>
      <p:pic>
        <p:nvPicPr>
          <p:cNvPr id="8" name="Graphic 8" descr="A grid with small circles">
            <a:extLst>
              <a:ext uri="{FF2B5EF4-FFF2-40B4-BE49-F238E27FC236}">
                <a16:creationId xmlns:a16="http://schemas.microsoft.com/office/drawing/2014/main" id="{CBCC90D0-CD61-02A7-6ECD-177FAC7C793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flipH="1">
            <a:off x="1252903" y="998903"/>
            <a:ext cx="1680307" cy="1592385"/>
          </a:xfrm>
          <a:prstGeom prst="rect">
            <a:avLst/>
          </a:prstGeom>
        </p:spPr>
      </p:pic>
      <p:pic>
        <p:nvPicPr>
          <p:cNvPr id="9" name="Graphic 10" descr="A scattering of small circles">
            <a:extLst>
              <a:ext uri="{FF2B5EF4-FFF2-40B4-BE49-F238E27FC236}">
                <a16:creationId xmlns:a16="http://schemas.microsoft.com/office/drawing/2014/main" id="{EDDCC134-C49E-17D6-8722-EB72C258722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433602" y="161519"/>
            <a:ext cx="1983154" cy="1670539"/>
          </a:xfrm>
          <a:prstGeom prst="rect">
            <a:avLst/>
          </a:prstGeom>
        </p:spPr>
      </p:pic>
      <p:pic>
        <p:nvPicPr>
          <p:cNvPr id="11" name="Graphic 12" descr="A brushstroke">
            <a:extLst>
              <a:ext uri="{FF2B5EF4-FFF2-40B4-BE49-F238E27FC236}">
                <a16:creationId xmlns:a16="http://schemas.microsoft.com/office/drawing/2014/main" id="{6AF418DF-94B2-82CD-E432-0CB6BDBDB77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61269" y="1792653"/>
            <a:ext cx="3223846" cy="498232"/>
          </a:xfrm>
          <a:prstGeom prst="rect">
            <a:avLst/>
          </a:prstGeom>
        </p:spPr>
      </p:pic>
      <p:pic>
        <p:nvPicPr>
          <p:cNvPr id="10" name="Picture 11" descr="Icon&#10;&#10;Description automatically generated">
            <a:extLst>
              <a:ext uri="{FF2B5EF4-FFF2-40B4-BE49-F238E27FC236}">
                <a16:creationId xmlns:a16="http://schemas.microsoft.com/office/drawing/2014/main" id="{410B1377-0565-079F-E5D1-1927132E4BA1}"/>
              </a:ext>
            </a:extLst>
          </p:cNvPr>
          <p:cNvPicPr>
            <a:picLocks noChangeAspect="1"/>
          </p:cNvPicPr>
          <p:nvPr/>
        </p:nvPicPr>
        <p:blipFill>
          <a:blip r:embed="rId12"/>
          <a:stretch>
            <a:fillRect/>
          </a:stretch>
        </p:blipFill>
        <p:spPr>
          <a:xfrm>
            <a:off x="10738039" y="5842404"/>
            <a:ext cx="1456126" cy="100853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024CBD70-59C1-693B-FE6B-1264C269EFC6}"/>
              </a:ext>
            </a:extLst>
          </p:cNvPr>
          <p:cNvPicPr>
            <a:picLocks noChangeAspect="1"/>
          </p:cNvPicPr>
          <p:nvPr/>
        </p:nvPicPr>
        <p:blipFill>
          <a:blip r:embed="rId2"/>
          <a:stretch>
            <a:fillRect/>
          </a:stretch>
        </p:blipFill>
        <p:spPr>
          <a:xfrm>
            <a:off x="1618892" y="24328"/>
            <a:ext cx="9181593" cy="6809877"/>
          </a:xfrm>
          <a:prstGeom prst="rect">
            <a:avLst/>
          </a:prstGeom>
        </p:spPr>
      </p:pic>
      <p:pic>
        <p:nvPicPr>
          <p:cNvPr id="14" name="Picture 14">
            <a:extLst>
              <a:ext uri="{FF2B5EF4-FFF2-40B4-BE49-F238E27FC236}">
                <a16:creationId xmlns:a16="http://schemas.microsoft.com/office/drawing/2014/main" id="{8816668A-971E-7FAE-94F6-AF760E0593C6}"/>
              </a:ext>
            </a:extLst>
          </p:cNvPr>
          <p:cNvPicPr>
            <a:picLocks noChangeAspect="1"/>
          </p:cNvPicPr>
          <p:nvPr/>
        </p:nvPicPr>
        <p:blipFill>
          <a:blip r:embed="rId3"/>
          <a:stretch>
            <a:fillRect/>
          </a:stretch>
        </p:blipFill>
        <p:spPr>
          <a:xfrm>
            <a:off x="4918" y="3923"/>
            <a:ext cx="12182165" cy="6891194"/>
          </a:xfrm>
          <a:prstGeom prst="rect">
            <a:avLst/>
          </a:prstGeom>
        </p:spPr>
      </p:pic>
      <p:pic>
        <p:nvPicPr>
          <p:cNvPr id="3" name="Picture 10" descr="Graphical user interface, text, application, email, Teams&#10;&#10;Description automatically generated">
            <a:extLst>
              <a:ext uri="{FF2B5EF4-FFF2-40B4-BE49-F238E27FC236}">
                <a16:creationId xmlns:a16="http://schemas.microsoft.com/office/drawing/2014/main" id="{8D964592-3061-8E8B-4842-FF4E9CC058EE}"/>
              </a:ext>
            </a:extLst>
          </p:cNvPr>
          <p:cNvPicPr>
            <a:picLocks noChangeAspect="1"/>
          </p:cNvPicPr>
          <p:nvPr/>
        </p:nvPicPr>
        <p:blipFill>
          <a:blip r:embed="rId4"/>
          <a:stretch>
            <a:fillRect/>
          </a:stretch>
        </p:blipFill>
        <p:spPr>
          <a:xfrm>
            <a:off x="4801635" y="2534562"/>
            <a:ext cx="2872460" cy="4366920"/>
          </a:xfrm>
          <a:prstGeom prst="rect">
            <a:avLst/>
          </a:prstGeom>
        </p:spPr>
      </p:pic>
    </p:spTree>
    <p:extLst>
      <p:ext uri="{BB962C8B-B14F-4D97-AF65-F5344CB8AC3E}">
        <p14:creationId xmlns:p14="http://schemas.microsoft.com/office/powerpoint/2010/main" val="2773665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66CDC7FB-3391-4891-2F0B-E2ABDBC7919B}"/>
              </a:ext>
            </a:extLst>
          </p:cNvPr>
          <p:cNvPicPr>
            <a:picLocks noChangeAspect="1"/>
          </p:cNvPicPr>
          <p:nvPr/>
        </p:nvPicPr>
        <p:blipFill>
          <a:blip r:embed="rId2"/>
          <a:stretch>
            <a:fillRect/>
          </a:stretch>
        </p:blipFill>
        <p:spPr>
          <a:xfrm>
            <a:off x="1360099" y="24328"/>
            <a:ext cx="9181593" cy="6809877"/>
          </a:xfrm>
          <a:prstGeom prst="rect">
            <a:avLst/>
          </a:prstGeom>
        </p:spPr>
      </p:pic>
      <p:pic>
        <p:nvPicPr>
          <p:cNvPr id="7" name="Picture 7" descr="A picture containing wall, indoor, dark, light&#10;&#10;Description automatically generated">
            <a:extLst>
              <a:ext uri="{FF2B5EF4-FFF2-40B4-BE49-F238E27FC236}">
                <a16:creationId xmlns:a16="http://schemas.microsoft.com/office/drawing/2014/main" id="{57C78E45-5183-25BB-3A43-6B8C2C7D12FF}"/>
              </a:ext>
            </a:extLst>
          </p:cNvPr>
          <p:cNvPicPr>
            <a:picLocks noChangeAspect="1"/>
          </p:cNvPicPr>
          <p:nvPr/>
        </p:nvPicPr>
        <p:blipFill>
          <a:blip r:embed="rId3"/>
          <a:stretch>
            <a:fillRect/>
          </a:stretch>
        </p:blipFill>
        <p:spPr>
          <a:xfrm>
            <a:off x="-6087372" y="-1350034"/>
            <a:ext cx="24381122" cy="13138028"/>
          </a:xfrm>
          <a:prstGeom prst="rect">
            <a:avLst/>
          </a:prstGeom>
        </p:spPr>
      </p:pic>
      <p:pic>
        <p:nvPicPr>
          <p:cNvPr id="8" name="Picture 8" descr="Graphical user interface, website&#10;&#10;Description automatically generated">
            <a:extLst>
              <a:ext uri="{FF2B5EF4-FFF2-40B4-BE49-F238E27FC236}">
                <a16:creationId xmlns:a16="http://schemas.microsoft.com/office/drawing/2014/main" id="{D3BB5042-BDE7-706C-DAF1-42BBF27A2B78}"/>
              </a:ext>
            </a:extLst>
          </p:cNvPr>
          <p:cNvPicPr>
            <a:picLocks noChangeAspect="1"/>
          </p:cNvPicPr>
          <p:nvPr/>
        </p:nvPicPr>
        <p:blipFill>
          <a:blip r:embed="rId4"/>
          <a:stretch>
            <a:fillRect/>
          </a:stretch>
        </p:blipFill>
        <p:spPr>
          <a:xfrm>
            <a:off x="287616" y="1948704"/>
            <a:ext cx="2192794" cy="4912975"/>
          </a:xfrm>
          <a:prstGeom prst="rect">
            <a:avLst/>
          </a:prstGeom>
        </p:spPr>
      </p:pic>
    </p:spTree>
    <p:extLst>
      <p:ext uri="{BB962C8B-B14F-4D97-AF65-F5344CB8AC3E}">
        <p14:creationId xmlns:p14="http://schemas.microsoft.com/office/powerpoint/2010/main" val="3410249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A0DD54-E886-6C62-4416-5D98420ABB44}"/>
              </a:ext>
            </a:extLst>
          </p:cNvPr>
          <p:cNvSpPr txBox="1"/>
          <p:nvPr/>
        </p:nvSpPr>
        <p:spPr>
          <a:xfrm>
            <a:off x="394447" y="268941"/>
            <a:ext cx="10945905"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Our ERD was then transformed into a Relational Schema...</a:t>
            </a:r>
          </a:p>
          <a:p>
            <a:endParaRPr lang="en-US" dirty="0">
              <a:cs typeface="Calibri"/>
            </a:endParaRPr>
          </a:p>
          <a:p>
            <a:r>
              <a:rPr lang="en-US" dirty="0">
                <a:cs typeface="Calibri"/>
              </a:rPr>
              <a:t>In order to make the design less complex, we have used certain indicators to display the constraints:</a:t>
            </a:r>
          </a:p>
          <a:p>
            <a:pPr marL="285750" indent="-285750">
              <a:buFont typeface="Calibri"/>
              <a:buChar char="-"/>
            </a:pPr>
            <a:r>
              <a:rPr lang="en-US" dirty="0">
                <a:cs typeface="Calibri"/>
              </a:rPr>
              <a:t>[XOR] indicates that only the entity on the right OR left of 'XOR' is allowed</a:t>
            </a:r>
          </a:p>
          <a:p>
            <a:pPr marL="285750" indent="-285750">
              <a:buFont typeface="Calibri"/>
              <a:buChar char="-"/>
            </a:pPr>
            <a:r>
              <a:rPr lang="en-US" dirty="0">
                <a:cs typeface="Calibri"/>
              </a:rPr>
              <a:t>Curly brackets group up a number of entities that are bound to the same constraint</a:t>
            </a:r>
          </a:p>
          <a:p>
            <a:pPr marL="285750" indent="-285750">
              <a:buFont typeface="Calibri"/>
              <a:buChar char="-"/>
            </a:pPr>
            <a:r>
              <a:rPr lang="en-US" dirty="0">
                <a:cs typeface="Calibri"/>
              </a:rPr>
              <a:t>[CK_] delineation of check constraint</a:t>
            </a:r>
          </a:p>
          <a:p>
            <a:pPr marL="285750" indent="-285750">
              <a:buFont typeface="Calibri"/>
              <a:buChar char="-"/>
            </a:pPr>
            <a:endParaRPr lang="en-US" dirty="0">
              <a:cs typeface="Calibri"/>
            </a:endParaRPr>
          </a:p>
        </p:txBody>
      </p:sp>
      <p:pic>
        <p:nvPicPr>
          <p:cNvPr id="2" name="Picture 4">
            <a:extLst>
              <a:ext uri="{FF2B5EF4-FFF2-40B4-BE49-F238E27FC236}">
                <a16:creationId xmlns:a16="http://schemas.microsoft.com/office/drawing/2014/main" id="{DBD3393C-A8E3-86A0-A546-76D2F1C664FD}"/>
              </a:ext>
            </a:extLst>
          </p:cNvPr>
          <p:cNvPicPr>
            <a:picLocks noChangeAspect="1"/>
          </p:cNvPicPr>
          <p:nvPr/>
        </p:nvPicPr>
        <p:blipFill rotWithShape="1">
          <a:blip r:embed="rId2"/>
          <a:srcRect b="55305"/>
          <a:stretch/>
        </p:blipFill>
        <p:spPr>
          <a:xfrm>
            <a:off x="-2771" y="2958763"/>
            <a:ext cx="12197643" cy="3903579"/>
          </a:xfrm>
          <a:prstGeom prst="rect">
            <a:avLst/>
          </a:prstGeom>
        </p:spPr>
      </p:pic>
    </p:spTree>
    <p:extLst>
      <p:ext uri="{BB962C8B-B14F-4D97-AF65-F5344CB8AC3E}">
        <p14:creationId xmlns:p14="http://schemas.microsoft.com/office/powerpoint/2010/main" val="150932771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Diagram&#10;&#10;Description automatically generated">
            <a:extLst>
              <a:ext uri="{FF2B5EF4-FFF2-40B4-BE49-F238E27FC236}">
                <a16:creationId xmlns:a16="http://schemas.microsoft.com/office/drawing/2014/main" id="{48E52AA6-48BC-6DD3-9014-9B3E19EEEF59}"/>
              </a:ext>
            </a:extLst>
          </p:cNvPr>
          <p:cNvPicPr>
            <a:picLocks noChangeAspect="1"/>
          </p:cNvPicPr>
          <p:nvPr/>
        </p:nvPicPr>
        <p:blipFill rotWithShape="1">
          <a:blip r:embed="rId2"/>
          <a:srcRect l="41" t="44827" r="-41" b="-328"/>
          <a:stretch/>
        </p:blipFill>
        <p:spPr>
          <a:xfrm>
            <a:off x="-759" y="-2213"/>
            <a:ext cx="12203512" cy="4874345"/>
          </a:xfrm>
          <a:prstGeom prst="rect">
            <a:avLst/>
          </a:prstGeom>
        </p:spPr>
      </p:pic>
    </p:spTree>
    <p:extLst>
      <p:ext uri="{BB962C8B-B14F-4D97-AF65-F5344CB8AC3E}">
        <p14:creationId xmlns:p14="http://schemas.microsoft.com/office/powerpoint/2010/main" val="4153319744"/>
      </p:ext>
    </p:extLst>
  </p:cSld>
  <p:clrMapOvr>
    <a:masterClrMapping/>
  </p:clrMapOvr>
  <mc:AlternateContent xmlns:mc="http://schemas.openxmlformats.org/markup-compatibility/2006" xmlns:p14="http://schemas.microsoft.com/office/powerpoint/2010/main">
    <mc:Choice Requires="p14">
      <p:transition spd="slow" p14:dur="3000">
        <p14:pan dir="u"/>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Diagram, timeline&#10;&#10;Description automatically generated">
            <a:extLst>
              <a:ext uri="{FF2B5EF4-FFF2-40B4-BE49-F238E27FC236}">
                <a16:creationId xmlns:a16="http://schemas.microsoft.com/office/drawing/2014/main" id="{55D5B175-AB7C-7BA3-7BA6-5FBBE4888BC7}"/>
              </a:ext>
            </a:extLst>
          </p:cNvPr>
          <p:cNvPicPr>
            <a:picLocks noChangeAspect="1"/>
          </p:cNvPicPr>
          <p:nvPr/>
        </p:nvPicPr>
        <p:blipFill>
          <a:blip r:embed="rId2"/>
          <a:stretch>
            <a:fillRect/>
          </a:stretch>
        </p:blipFill>
        <p:spPr>
          <a:xfrm>
            <a:off x="1270660" y="16424"/>
            <a:ext cx="9729849" cy="6825150"/>
          </a:xfrm>
          <a:prstGeom prst="rect">
            <a:avLst/>
          </a:prstGeom>
        </p:spPr>
      </p:pic>
    </p:spTree>
    <p:extLst>
      <p:ext uri="{BB962C8B-B14F-4D97-AF65-F5344CB8AC3E}">
        <p14:creationId xmlns:p14="http://schemas.microsoft.com/office/powerpoint/2010/main" val="7186252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6" name="Rectangle 49">
            <a:extLst>
              <a:ext uri="{FF2B5EF4-FFF2-40B4-BE49-F238E27FC236}">
                <a16:creationId xmlns:a16="http://schemas.microsoft.com/office/drawing/2014/main" id="{E7CE7EBF-6507-4926-8AE2-45D418E49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7" name="Straight Connector 51">
            <a:extLst>
              <a:ext uri="{FF2B5EF4-FFF2-40B4-BE49-F238E27FC236}">
                <a16:creationId xmlns:a16="http://schemas.microsoft.com/office/drawing/2014/main" id="{1A442E8D-33CC-4C24-8150-6332CA37DC4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2568" y="246028"/>
            <a:ext cx="255495" cy="546559"/>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pic>
        <p:nvPicPr>
          <p:cNvPr id="88" name="Picture 45" descr="Electronic circuit board">
            <a:extLst>
              <a:ext uri="{FF2B5EF4-FFF2-40B4-BE49-F238E27FC236}">
                <a16:creationId xmlns:a16="http://schemas.microsoft.com/office/drawing/2014/main" id="{2566C4DC-3668-2E36-40CD-C0C091EE29D7}"/>
              </a:ext>
            </a:extLst>
          </p:cNvPr>
          <p:cNvPicPr>
            <a:picLocks noChangeAspect="1"/>
          </p:cNvPicPr>
          <p:nvPr/>
        </p:nvPicPr>
        <p:blipFill rotWithShape="1">
          <a:blip r:embed="rId2">
            <a:duotone>
              <a:prstClr val="black"/>
              <a:prstClr val="white"/>
            </a:duotone>
          </a:blip>
          <a:srcRect l="41290" r="4517" b="-3"/>
          <a:stretch/>
        </p:blipFill>
        <p:spPr>
          <a:xfrm>
            <a:off x="7160238" y="10"/>
            <a:ext cx="5031762" cy="6857989"/>
          </a:xfrm>
          <a:prstGeom prst="rect">
            <a:avLst/>
          </a:prstGeom>
        </p:spPr>
      </p:pic>
      <p:grpSp>
        <p:nvGrpSpPr>
          <p:cNvPr id="89" name="Group 53">
            <a:extLst>
              <a:ext uri="{FF2B5EF4-FFF2-40B4-BE49-F238E27FC236}">
                <a16:creationId xmlns:a16="http://schemas.microsoft.com/office/drawing/2014/main" id="{FE4B7072-C9A6-4251-BA84-44D05CBEFE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395790" y="1111120"/>
            <a:ext cx="338328" cy="182880"/>
            <a:chOff x="4089400" y="933450"/>
            <a:chExt cx="338328" cy="341938"/>
          </a:xfrm>
        </p:grpSpPr>
        <p:cxnSp>
          <p:nvCxnSpPr>
            <p:cNvPr id="55" name="Straight Connector 54">
              <a:extLst>
                <a:ext uri="{FF2B5EF4-FFF2-40B4-BE49-F238E27FC236}">
                  <a16:creationId xmlns:a16="http://schemas.microsoft.com/office/drawing/2014/main" id="{433652BB-0283-4F0A-980F-437DE76218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258564" y="933450"/>
              <a:ext cx="0" cy="341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0" name="Straight Connector 55">
              <a:extLst>
                <a:ext uri="{FF2B5EF4-FFF2-40B4-BE49-F238E27FC236}">
                  <a16:creationId xmlns:a16="http://schemas.microsoft.com/office/drawing/2014/main" id="{5925F246-BBCF-4AA5-AC2C-3593FFDBAF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89400" y="1104419"/>
              <a:ext cx="338328"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157C61C6-8858-9874-D159-36CA9F55CA01}"/>
              </a:ext>
            </a:extLst>
          </p:cNvPr>
          <p:cNvSpPr txBox="1"/>
          <p:nvPr/>
        </p:nvSpPr>
        <p:spPr>
          <a:xfrm>
            <a:off x="840702" y="3602851"/>
            <a:ext cx="5283573" cy="259240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marL="285750" indent="-228600">
              <a:lnSpc>
                <a:spcPct val="90000"/>
              </a:lnSpc>
              <a:spcAft>
                <a:spcPts val="600"/>
              </a:spcAft>
              <a:buFont typeface="Arial,Sans-Serif" panose="020B0604020202020204" pitchFamily="34" charset="0"/>
              <a:buChar char="•"/>
            </a:pPr>
            <a:r>
              <a:rPr lang="en-US" sz="1200" dirty="0">
                <a:solidFill>
                  <a:schemeClr val="tx1">
                    <a:alpha val="80000"/>
                  </a:schemeClr>
                </a:solidFill>
              </a:rPr>
              <a:t>Our SQL Project characteristics:</a:t>
            </a:r>
            <a:endParaRPr lang="en-US" sz="1200" dirty="0">
              <a:solidFill>
                <a:schemeClr val="tx1">
                  <a:alpha val="80000"/>
                </a:schemeClr>
              </a:solidFill>
              <a:cs typeface="Calibri"/>
            </a:endParaRPr>
          </a:p>
          <a:p>
            <a:pPr marL="285750" indent="-228600">
              <a:lnSpc>
                <a:spcPct val="90000"/>
              </a:lnSpc>
              <a:spcAft>
                <a:spcPts val="600"/>
              </a:spcAft>
              <a:buFont typeface="Arial,Sans-Serif" panose="020B0604020202020204" pitchFamily="34" charset="0"/>
              <a:buChar char="•"/>
            </a:pPr>
            <a:endParaRPr lang="en-US" sz="1200" dirty="0">
              <a:solidFill>
                <a:srgbClr val="FFFFFF"/>
              </a:solidFill>
              <a:cs typeface="Calibri"/>
            </a:endParaRPr>
          </a:p>
          <a:p>
            <a:pPr marL="285750" indent="-228600">
              <a:lnSpc>
                <a:spcPct val="90000"/>
              </a:lnSpc>
              <a:spcAft>
                <a:spcPts val="600"/>
              </a:spcAft>
              <a:buFont typeface="Arial,Sans-Serif" panose="020B0604020202020204" pitchFamily="34" charset="0"/>
              <a:buChar char="•"/>
            </a:pPr>
            <a:r>
              <a:rPr lang="en-US" sz="1200" dirty="0">
                <a:solidFill>
                  <a:schemeClr val="tx1">
                    <a:alpha val="80000"/>
                  </a:schemeClr>
                </a:solidFill>
              </a:rPr>
              <a:t>Constraints almost in every single attribute, so as to ensure input of the correct data values (email structure, URLs, dates diffs </a:t>
            </a:r>
            <a:r>
              <a:rPr lang="en-US" sz="1200" dirty="0" err="1">
                <a:solidFill>
                  <a:schemeClr val="tx1">
                    <a:alpha val="80000"/>
                  </a:schemeClr>
                </a:solidFill>
              </a:rPr>
              <a:t>etc</a:t>
            </a:r>
            <a:r>
              <a:rPr lang="en-US" sz="1200" dirty="0">
                <a:solidFill>
                  <a:schemeClr val="tx1">
                    <a:alpha val="80000"/>
                  </a:schemeClr>
                </a:solidFill>
              </a:rPr>
              <a:t>).</a:t>
            </a:r>
            <a:endParaRPr lang="en-US" sz="1200" dirty="0">
              <a:solidFill>
                <a:schemeClr val="tx1">
                  <a:alpha val="80000"/>
                </a:schemeClr>
              </a:solidFill>
              <a:cs typeface="Calibri"/>
            </a:endParaRPr>
          </a:p>
          <a:p>
            <a:pPr marL="285750" indent="-228600">
              <a:lnSpc>
                <a:spcPct val="90000"/>
              </a:lnSpc>
              <a:spcAft>
                <a:spcPts val="600"/>
              </a:spcAft>
              <a:buFont typeface="Arial,Sans-Serif" panose="020B0604020202020204" pitchFamily="34" charset="0"/>
              <a:buChar char="•"/>
            </a:pPr>
            <a:r>
              <a:rPr lang="en-US" sz="1200" dirty="0">
                <a:solidFill>
                  <a:schemeClr val="tx1">
                    <a:alpha val="80000"/>
                  </a:schemeClr>
                </a:solidFill>
                <a:cs typeface="Calibri"/>
              </a:rPr>
              <a:t>Optimization by indexing (</a:t>
            </a:r>
            <a:r>
              <a:rPr lang="en-US" sz="1200" dirty="0" err="1">
                <a:solidFill>
                  <a:schemeClr val="tx1">
                    <a:alpha val="80000"/>
                  </a:schemeClr>
                </a:solidFill>
                <a:cs typeface="Calibri"/>
              </a:rPr>
              <a:t>nonclustered</a:t>
            </a:r>
            <a:r>
              <a:rPr lang="en-US" sz="1200" dirty="0">
                <a:solidFill>
                  <a:schemeClr val="tx1">
                    <a:alpha val="80000"/>
                  </a:schemeClr>
                </a:solidFill>
                <a:cs typeface="Calibri"/>
              </a:rPr>
              <a:t>) columns of specific tables such as </a:t>
            </a:r>
            <a:r>
              <a:rPr lang="en-US" sz="1200" dirty="0" err="1">
                <a:solidFill>
                  <a:schemeClr val="tx1">
                    <a:alpha val="80000"/>
                  </a:schemeClr>
                </a:solidFill>
                <a:cs typeface="Calibri"/>
              </a:rPr>
              <a:t>UsersVote</a:t>
            </a:r>
            <a:r>
              <a:rPr lang="en-US" sz="1200" dirty="0">
                <a:solidFill>
                  <a:schemeClr val="tx1">
                    <a:alpha val="80000"/>
                  </a:schemeClr>
                </a:solidFill>
                <a:cs typeface="Calibri"/>
              </a:rPr>
              <a:t> (</a:t>
            </a:r>
            <a:r>
              <a:rPr lang="en-US" sz="1200" dirty="0" err="1">
                <a:solidFill>
                  <a:schemeClr val="tx1">
                    <a:alpha val="80000"/>
                  </a:schemeClr>
                </a:solidFill>
                <a:cs typeface="Calibri"/>
              </a:rPr>
              <a:t>ReviewID</a:t>
            </a:r>
            <a:r>
              <a:rPr lang="en-US" sz="1200" dirty="0">
                <a:solidFill>
                  <a:schemeClr val="tx1">
                    <a:alpha val="80000"/>
                  </a:schemeClr>
                </a:solidFill>
                <a:cs typeface="Calibri"/>
              </a:rPr>
              <a:t>) to increase performance.</a:t>
            </a:r>
          </a:p>
          <a:p>
            <a:pPr marL="285750" indent="-228600">
              <a:lnSpc>
                <a:spcPct val="90000"/>
              </a:lnSpc>
              <a:spcAft>
                <a:spcPts val="600"/>
              </a:spcAft>
              <a:buFont typeface="Arial,Sans-Serif" panose="020B0604020202020204" pitchFamily="34" charset="0"/>
              <a:buChar char="•"/>
            </a:pPr>
            <a:r>
              <a:rPr lang="en-US" sz="1200" dirty="0">
                <a:solidFill>
                  <a:schemeClr val="tx1">
                    <a:alpha val="80000"/>
                  </a:schemeClr>
                </a:solidFill>
              </a:rPr>
              <a:t> Carefully attached triggers (no cursor/lock) to keep the tables up to date (</a:t>
            </a:r>
            <a:r>
              <a:rPr lang="en-US" sz="1200" dirty="0" err="1">
                <a:solidFill>
                  <a:schemeClr val="tx1">
                    <a:alpha val="80000"/>
                  </a:schemeClr>
                </a:solidFill>
              </a:rPr>
              <a:t>e.x</a:t>
            </a:r>
            <a:r>
              <a:rPr lang="en-US" sz="1200" dirty="0">
                <a:solidFill>
                  <a:schemeClr val="tx1">
                    <a:alpha val="80000"/>
                  </a:schemeClr>
                </a:solidFill>
              </a:rPr>
              <a:t> </a:t>
            </a:r>
            <a:r>
              <a:rPr lang="en-US" sz="1200" dirty="0" err="1">
                <a:solidFill>
                  <a:schemeClr val="tx1">
                    <a:alpha val="80000"/>
                  </a:schemeClr>
                </a:solidFill>
              </a:rPr>
              <a:t>VideosNum</a:t>
            </a:r>
            <a:r>
              <a:rPr lang="en-US" sz="1200" dirty="0">
                <a:solidFill>
                  <a:schemeClr val="tx1">
                    <a:alpha val="80000"/>
                  </a:schemeClr>
                </a:solidFill>
              </a:rPr>
              <a:t> </a:t>
            </a:r>
            <a:r>
              <a:rPr lang="en-US" sz="1200" dirty="0" err="1">
                <a:solidFill>
                  <a:schemeClr val="tx1">
                    <a:alpha val="80000"/>
                  </a:schemeClr>
                </a:solidFill>
              </a:rPr>
              <a:t>etc</a:t>
            </a:r>
            <a:r>
              <a:rPr lang="en-US" sz="1200" dirty="0">
                <a:solidFill>
                  <a:schemeClr val="tx1">
                    <a:alpha val="80000"/>
                  </a:schemeClr>
                </a:solidFill>
              </a:rPr>
              <a:t>) without affecting the performance.</a:t>
            </a:r>
            <a:endParaRPr lang="en-US" sz="1200" dirty="0">
              <a:solidFill>
                <a:schemeClr val="tx1">
                  <a:alpha val="80000"/>
                </a:schemeClr>
              </a:solidFill>
              <a:cs typeface="Calibri"/>
            </a:endParaRPr>
          </a:p>
          <a:p>
            <a:pPr marL="285750" indent="-228600">
              <a:lnSpc>
                <a:spcPct val="90000"/>
              </a:lnSpc>
              <a:spcAft>
                <a:spcPts val="600"/>
              </a:spcAft>
              <a:buFont typeface="Arial,Sans-Serif" panose="020B0604020202020204" pitchFamily="34" charset="0"/>
              <a:buChar char="•"/>
            </a:pPr>
            <a:r>
              <a:rPr lang="en-US" sz="1200" dirty="0">
                <a:solidFill>
                  <a:schemeClr val="tx1">
                    <a:alpha val="80000"/>
                  </a:schemeClr>
                </a:solidFill>
                <a:cs typeface="Calibri"/>
              </a:rPr>
              <a:t> Scheduled Daily Procedures/Jobs (Update Mov/Ser votes and </a:t>
            </a:r>
            <a:r>
              <a:rPr lang="en-US" sz="1200" dirty="0" err="1">
                <a:solidFill>
                  <a:schemeClr val="tx1">
                    <a:alpha val="80000"/>
                  </a:schemeClr>
                </a:solidFill>
                <a:cs typeface="Calibri"/>
              </a:rPr>
              <a:t>ReviewNum</a:t>
            </a:r>
            <a:r>
              <a:rPr lang="en-US" sz="1200" dirty="0">
                <a:solidFill>
                  <a:schemeClr val="tx1">
                    <a:alpha val="80000"/>
                  </a:schemeClr>
                </a:solidFill>
                <a:cs typeface="Calibri"/>
              </a:rPr>
              <a:t>) at 5-6 AM (low traffic hours).</a:t>
            </a:r>
          </a:p>
          <a:p>
            <a:pPr marL="285750" indent="-228600">
              <a:lnSpc>
                <a:spcPct val="90000"/>
              </a:lnSpc>
              <a:spcAft>
                <a:spcPts val="600"/>
              </a:spcAft>
              <a:buFont typeface="Arial,Sans-Serif" panose="020B0604020202020204" pitchFamily="34" charset="0"/>
              <a:buChar char="•"/>
            </a:pPr>
            <a:r>
              <a:rPr lang="en-US" sz="1200" dirty="0">
                <a:solidFill>
                  <a:schemeClr val="tx1">
                    <a:alpha val="80000"/>
                  </a:schemeClr>
                </a:solidFill>
              </a:rPr>
              <a:t> All counts and any other statements are carefully made, in order to avoid needless repetitiveness and therefore boost </a:t>
            </a:r>
            <a:r>
              <a:rPr lang="en-US" sz="1200" dirty="0">
                <a:solidFill>
                  <a:schemeClr val="tx1">
                    <a:alpha val="80000"/>
                  </a:schemeClr>
                </a:solidFill>
                <a:cs typeface="Calibri"/>
              </a:rPr>
              <a:t>performance.</a:t>
            </a:r>
          </a:p>
          <a:p>
            <a:pPr marL="285750" indent="-228600">
              <a:lnSpc>
                <a:spcPct val="90000"/>
              </a:lnSpc>
              <a:spcAft>
                <a:spcPts val="600"/>
              </a:spcAft>
              <a:buFont typeface="Arial" panose="020B0604020202020204" pitchFamily="34" charset="0"/>
              <a:buChar char="•"/>
            </a:pPr>
            <a:endParaRPr lang="en-US" sz="1000" dirty="0">
              <a:solidFill>
                <a:schemeClr val="tx2"/>
              </a:solidFill>
              <a:cs typeface="Calibri"/>
            </a:endParaRPr>
          </a:p>
          <a:p>
            <a:pPr marL="285750" indent="-228600">
              <a:lnSpc>
                <a:spcPct val="90000"/>
              </a:lnSpc>
              <a:spcAft>
                <a:spcPts val="600"/>
              </a:spcAft>
              <a:buFont typeface="Arial" panose="020B0604020202020204" pitchFamily="34" charset="0"/>
              <a:buChar char="•"/>
            </a:pPr>
            <a:endParaRPr lang="en-US" sz="1000">
              <a:solidFill>
                <a:schemeClr val="tx2"/>
              </a:solidFill>
            </a:endParaRPr>
          </a:p>
          <a:p>
            <a:pPr marL="285750" indent="-228600">
              <a:lnSpc>
                <a:spcPct val="90000"/>
              </a:lnSpc>
              <a:spcAft>
                <a:spcPts val="600"/>
              </a:spcAft>
              <a:buFont typeface="Arial" panose="020B0604020202020204" pitchFamily="34" charset="0"/>
              <a:buChar char="•"/>
            </a:pPr>
            <a:endParaRPr lang="en-US" sz="1000">
              <a:solidFill>
                <a:schemeClr val="tx2"/>
              </a:solidFill>
            </a:endParaRPr>
          </a:p>
          <a:p>
            <a:pPr marL="285750" indent="-228600">
              <a:lnSpc>
                <a:spcPct val="90000"/>
              </a:lnSpc>
              <a:spcAft>
                <a:spcPts val="600"/>
              </a:spcAft>
              <a:buFont typeface="Arial" panose="020B0604020202020204" pitchFamily="34" charset="0"/>
              <a:buChar char="•"/>
            </a:pPr>
            <a:endParaRPr lang="en-US" sz="1000">
              <a:solidFill>
                <a:schemeClr val="tx2"/>
              </a:solidFill>
              <a:cs typeface="Calibri" panose="020F0502020204030204"/>
            </a:endParaRPr>
          </a:p>
          <a:p>
            <a:pPr marL="285750" indent="-228600">
              <a:lnSpc>
                <a:spcPct val="90000"/>
              </a:lnSpc>
              <a:spcAft>
                <a:spcPts val="600"/>
              </a:spcAft>
              <a:buFont typeface="Arial" panose="020B0604020202020204" pitchFamily="34" charset="0"/>
              <a:buChar char="•"/>
            </a:pPr>
            <a:endParaRPr lang="en-US" sz="1000">
              <a:solidFill>
                <a:schemeClr val="tx2"/>
              </a:solidFill>
              <a:cs typeface="Calibri" panose="020F0502020204030204"/>
            </a:endParaRPr>
          </a:p>
        </p:txBody>
      </p:sp>
      <p:cxnSp>
        <p:nvCxnSpPr>
          <p:cNvPr id="91" name="Straight Connector 57">
            <a:extLst>
              <a:ext uri="{FF2B5EF4-FFF2-40B4-BE49-F238E27FC236}">
                <a16:creationId xmlns:a16="http://schemas.microsoft.com/office/drawing/2014/main" id="{48469E5C-6D79-46D6-8A42-50D30A9EC9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0441" y="6522756"/>
            <a:ext cx="10717187" cy="0"/>
          </a:xfrm>
          <a:prstGeom prst="line">
            <a:avLst/>
          </a:prstGeom>
          <a:ln w="12700" cap="sq">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92" name="Group 59">
            <a:extLst>
              <a:ext uri="{FF2B5EF4-FFF2-40B4-BE49-F238E27FC236}">
                <a16:creationId xmlns:a16="http://schemas.microsoft.com/office/drawing/2014/main" id="{F7B2CF48-22E3-49C9-AC5B-605D630216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829917" y="6400800"/>
            <a:ext cx="338328" cy="240175"/>
            <a:chOff x="4089400" y="933450"/>
            <a:chExt cx="338328" cy="341938"/>
          </a:xfrm>
        </p:grpSpPr>
        <p:cxnSp>
          <p:nvCxnSpPr>
            <p:cNvPr id="93" name="Straight Connector 60">
              <a:extLst>
                <a:ext uri="{FF2B5EF4-FFF2-40B4-BE49-F238E27FC236}">
                  <a16:creationId xmlns:a16="http://schemas.microsoft.com/office/drawing/2014/main" id="{B7A1A804-CED7-4C83-B6E1-5D9D140589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258564" y="933450"/>
              <a:ext cx="0" cy="341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4" name="Straight Connector 61">
              <a:extLst>
                <a:ext uri="{FF2B5EF4-FFF2-40B4-BE49-F238E27FC236}">
                  <a16:creationId xmlns:a16="http://schemas.microsoft.com/office/drawing/2014/main" id="{2B5EE384-649B-4911-929E-AB8ED52543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89400" y="1104419"/>
              <a:ext cx="338328"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pic>
        <p:nvPicPr>
          <p:cNvPr id="75" name="Graphic 84" descr="A brushstroke">
            <a:extLst>
              <a:ext uri="{FF2B5EF4-FFF2-40B4-BE49-F238E27FC236}">
                <a16:creationId xmlns:a16="http://schemas.microsoft.com/office/drawing/2014/main" id="{A1805CD7-54C0-CE1E-4964-7373B95889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56724" y="1406916"/>
            <a:ext cx="4572000" cy="3269849"/>
          </a:xfrm>
          <a:prstGeom prst="rect">
            <a:avLst/>
          </a:prstGeom>
        </p:spPr>
      </p:pic>
      <p:sp>
        <p:nvSpPr>
          <p:cNvPr id="85" name="TextBox 84">
            <a:extLst>
              <a:ext uri="{FF2B5EF4-FFF2-40B4-BE49-F238E27FC236}">
                <a16:creationId xmlns:a16="http://schemas.microsoft.com/office/drawing/2014/main" id="{B01DA7AB-96F0-9AA2-D296-8E157917F056}"/>
              </a:ext>
            </a:extLst>
          </p:cNvPr>
          <p:cNvSpPr txBox="1"/>
          <p:nvPr/>
        </p:nvSpPr>
        <p:spPr>
          <a:xfrm>
            <a:off x="840918" y="623956"/>
            <a:ext cx="40800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Rockwell"/>
                <a:cs typeface="Calibri"/>
              </a:rPr>
              <a:t>Our tools and useful links</a:t>
            </a:r>
            <a:endParaRPr lang="en-US" dirty="0">
              <a:latin typeface="Rockwell"/>
            </a:endParaRPr>
          </a:p>
        </p:txBody>
      </p:sp>
      <p:sp>
        <p:nvSpPr>
          <p:cNvPr id="2" name="TextBox 1">
            <a:extLst>
              <a:ext uri="{FF2B5EF4-FFF2-40B4-BE49-F238E27FC236}">
                <a16:creationId xmlns:a16="http://schemas.microsoft.com/office/drawing/2014/main" id="{E103075A-21E4-0B89-B58A-064FD5312FA6}"/>
              </a:ext>
            </a:extLst>
          </p:cNvPr>
          <p:cNvSpPr txBox="1"/>
          <p:nvPr/>
        </p:nvSpPr>
        <p:spPr>
          <a:xfrm>
            <a:off x="861500" y="1625900"/>
            <a:ext cx="436529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ea typeface="+mn-lt"/>
                <a:cs typeface="+mn-lt"/>
              </a:rPr>
              <a:t>Used Tools: Draw.io, </a:t>
            </a:r>
            <a:r>
              <a:rPr lang="en-US" sz="1200" dirty="0" err="1">
                <a:ea typeface="+mn-lt"/>
                <a:cs typeface="+mn-lt"/>
              </a:rPr>
              <a:t>Github</a:t>
            </a:r>
            <a:r>
              <a:rPr lang="en-US" sz="1200" dirty="0">
                <a:ea typeface="+mn-lt"/>
                <a:cs typeface="+mn-lt"/>
              </a:rPr>
              <a:t> and Git, MSSQL, Microsoft Teams </a:t>
            </a:r>
            <a:endParaRPr lang="en-US" sz="1200" dirty="0">
              <a:cs typeface="Calibri"/>
            </a:endParaRPr>
          </a:p>
          <a:p>
            <a:r>
              <a:rPr lang="en-US" sz="1200" dirty="0">
                <a:ea typeface="+mn-lt"/>
                <a:cs typeface="+mn-lt"/>
              </a:rPr>
              <a:t>Versions and Links:</a:t>
            </a:r>
          </a:p>
          <a:p>
            <a:pPr marL="228600" indent="-228600">
              <a:buAutoNum type="arabicPeriod"/>
            </a:pPr>
            <a:r>
              <a:rPr lang="en-US" sz="1200" dirty="0">
                <a:ea typeface="+mn-lt"/>
                <a:cs typeface="+mn-lt"/>
              </a:rPr>
              <a:t>Designed with Draw.io 21.1.2</a:t>
            </a:r>
            <a:endParaRPr lang="en-US" sz="1200" dirty="0">
              <a:cs typeface="Calibri"/>
            </a:endParaRPr>
          </a:p>
          <a:p>
            <a:r>
              <a:rPr lang="en-US" sz="1200" dirty="0">
                <a:ea typeface="+mn-lt"/>
                <a:cs typeface="+mn-lt"/>
              </a:rPr>
              <a:t>2.   </a:t>
            </a:r>
            <a:r>
              <a:rPr lang="en-US" sz="1200" dirty="0" err="1">
                <a:ea typeface="+mn-lt"/>
                <a:cs typeface="+mn-lt"/>
              </a:rPr>
              <a:t>SQLversion</a:t>
            </a:r>
            <a:r>
              <a:rPr lang="en-US" sz="1200" dirty="0">
                <a:ea typeface="+mn-lt"/>
                <a:cs typeface="+mn-lt"/>
              </a:rPr>
              <a:t>:  Microsoft SQL Server 2022 (RTM) - 16.0.1000.6 </a:t>
            </a:r>
            <a:endParaRPr lang="en-US" sz="1200" dirty="0">
              <a:cs typeface="Calibri"/>
            </a:endParaRPr>
          </a:p>
          <a:p>
            <a:r>
              <a:rPr lang="en-US" sz="1200" dirty="0">
                <a:ea typeface="+mn-lt"/>
                <a:cs typeface="+mn-lt"/>
              </a:rPr>
              <a:t>3.   </a:t>
            </a:r>
            <a:r>
              <a:rPr lang="en-US" sz="1200" dirty="0" err="1">
                <a:ea typeface="+mn-lt"/>
                <a:cs typeface="+mn-lt"/>
              </a:rPr>
              <a:t>Github</a:t>
            </a:r>
            <a:r>
              <a:rPr lang="en-US" sz="1200" dirty="0">
                <a:ea typeface="+mn-lt"/>
                <a:cs typeface="+mn-lt"/>
              </a:rPr>
              <a:t> link: https://github.com/Balasis/Yada_Yada.git</a:t>
            </a:r>
            <a:endParaRPr lang="en-US" sz="1200" dirty="0"/>
          </a:p>
        </p:txBody>
      </p:sp>
      <p:pic>
        <p:nvPicPr>
          <p:cNvPr id="4" name="Picture 11" descr="Icon&#10;&#10;Description automatically generated">
            <a:extLst>
              <a:ext uri="{FF2B5EF4-FFF2-40B4-BE49-F238E27FC236}">
                <a16:creationId xmlns:a16="http://schemas.microsoft.com/office/drawing/2014/main" id="{BA7E2BBB-2834-F765-E0EB-D0BCE6AE01E0}"/>
              </a:ext>
            </a:extLst>
          </p:cNvPr>
          <p:cNvPicPr>
            <a:picLocks noChangeAspect="1"/>
          </p:cNvPicPr>
          <p:nvPr/>
        </p:nvPicPr>
        <p:blipFill>
          <a:blip r:embed="rId5"/>
          <a:stretch>
            <a:fillRect/>
          </a:stretch>
        </p:blipFill>
        <p:spPr>
          <a:xfrm>
            <a:off x="10738039" y="5842404"/>
            <a:ext cx="1456126" cy="100853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98604892"/>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24">
            <a:extLst>
              <a:ext uri="{FF2B5EF4-FFF2-40B4-BE49-F238E27FC236}">
                <a16:creationId xmlns:a16="http://schemas.microsoft.com/office/drawing/2014/main" id="{94E4D846-3AFC-4F86-8C35-24B0542A2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Images Gratuites : branche, Créatif, lumière, abstrait, La technologie ...">
            <a:extLst>
              <a:ext uri="{FF2B5EF4-FFF2-40B4-BE49-F238E27FC236}">
                <a16:creationId xmlns:a16="http://schemas.microsoft.com/office/drawing/2014/main" id="{A0640A88-A1C2-A322-D24B-ADFDBE9D861D}"/>
              </a:ext>
            </a:extLst>
          </p:cNvPr>
          <p:cNvPicPr>
            <a:picLocks noChangeAspect="1"/>
          </p:cNvPicPr>
          <p:nvPr/>
        </p:nvPicPr>
        <p:blipFill rotWithShape="1">
          <a:blip r:embed="rId2"/>
          <a:srcRect l="19811" r="9844" b="1062"/>
          <a:stretch/>
        </p:blipFill>
        <p:spPr>
          <a:xfrm>
            <a:off x="20" y="10"/>
            <a:ext cx="8668492" cy="6857990"/>
          </a:xfrm>
          <a:prstGeom prst="rect">
            <a:avLst/>
          </a:prstGeom>
        </p:spPr>
      </p:pic>
      <p:sp>
        <p:nvSpPr>
          <p:cNvPr id="45" name="Rectangle 26">
            <a:extLst>
              <a:ext uri="{FF2B5EF4-FFF2-40B4-BE49-F238E27FC236}">
                <a16:creationId xmlns:a16="http://schemas.microsoft.com/office/drawing/2014/main" id="{284781B9-12CB-45C3-907A-9ED93FF72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2948406E-FA83-FA24-79AD-9F82D861ED99}"/>
              </a:ext>
            </a:extLst>
          </p:cNvPr>
          <p:cNvSpPr txBox="1"/>
          <p:nvPr/>
        </p:nvSpPr>
        <p:spPr>
          <a:xfrm>
            <a:off x="611180" y="702449"/>
            <a:ext cx="3438144" cy="1124712"/>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fontScale="92500" lnSpcReduction="20000"/>
          </a:bodyPr>
          <a:lstStyle/>
          <a:p>
            <a:pPr>
              <a:lnSpc>
                <a:spcPct val="90000"/>
              </a:lnSpc>
              <a:spcBef>
                <a:spcPct val="0"/>
              </a:spcBef>
              <a:spcAft>
                <a:spcPts val="600"/>
              </a:spcAft>
            </a:pPr>
            <a:r>
              <a:rPr lang="en-US" sz="2400" dirty="0">
                <a:latin typeface="Rockwell"/>
                <a:ea typeface="+mj-ea"/>
                <a:cs typeface="+mj-cs"/>
              </a:rPr>
              <a:t>We would like to leave you with a few suggestions moving forward...</a:t>
            </a:r>
          </a:p>
        </p:txBody>
      </p:sp>
      <p:sp>
        <p:nvSpPr>
          <p:cNvPr id="46" name="Rectangle 2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7" name="Rectangle 3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11BB54A-25A6-30C7-1507-120F430A8AAB}"/>
              </a:ext>
            </a:extLst>
          </p:cNvPr>
          <p:cNvSpPr txBox="1"/>
          <p:nvPr/>
        </p:nvSpPr>
        <p:spPr>
          <a:xfrm>
            <a:off x="5543695" y="1169474"/>
            <a:ext cx="3438906" cy="1044161"/>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indent="-228600">
              <a:lnSpc>
                <a:spcPct val="90000"/>
              </a:lnSpc>
              <a:spcAft>
                <a:spcPts val="600"/>
              </a:spcAft>
              <a:buFont typeface="Arial" panose="020B0604020202020204" pitchFamily="34" charset="0"/>
              <a:buChar char="•"/>
            </a:pPr>
            <a:r>
              <a:rPr lang="en-US" sz="1600" dirty="0">
                <a:latin typeface="Rockwell"/>
                <a:cs typeface="Calibri"/>
              </a:rPr>
              <a:t>Improve the popularity calculation so that it takes into account the age of the movie, the number of reviews/votes, as well as the page views.</a:t>
            </a:r>
          </a:p>
          <a:p>
            <a:pPr indent="-228600">
              <a:lnSpc>
                <a:spcPct val="90000"/>
              </a:lnSpc>
              <a:spcAft>
                <a:spcPts val="600"/>
              </a:spcAft>
              <a:buFont typeface="Arial" panose="020B0604020202020204" pitchFamily="34" charset="0"/>
              <a:buChar char="•"/>
            </a:pPr>
            <a:endParaRPr lang="en-US" sz="1700" dirty="0">
              <a:latin typeface="Rockwell"/>
              <a:cs typeface="Calibri"/>
            </a:endParaRPr>
          </a:p>
        </p:txBody>
      </p:sp>
      <p:sp>
        <p:nvSpPr>
          <p:cNvPr id="16" name="Rectangle 15">
            <a:extLst>
              <a:ext uri="{FF2B5EF4-FFF2-40B4-BE49-F238E27FC236}">
                <a16:creationId xmlns:a16="http://schemas.microsoft.com/office/drawing/2014/main" id="{64A00C38-004F-5225-92BA-32E41FB9AD07}"/>
              </a:ext>
            </a:extLst>
          </p:cNvPr>
          <p:cNvSpPr/>
          <p:nvPr/>
        </p:nvSpPr>
        <p:spPr>
          <a:xfrm>
            <a:off x="8449570" y="841169"/>
            <a:ext cx="554181" cy="79168"/>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B110653-B3B5-F247-DEF9-3BBBF1552FAF}"/>
              </a:ext>
            </a:extLst>
          </p:cNvPr>
          <p:cNvSpPr txBox="1"/>
          <p:nvPr/>
        </p:nvSpPr>
        <p:spPr>
          <a:xfrm>
            <a:off x="5543694" y="2668893"/>
            <a:ext cx="3438906" cy="1044161"/>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92500" lnSpcReduction="20000"/>
          </a:bodyPr>
          <a:lstStyle/>
          <a:p>
            <a:pPr indent="-228600">
              <a:lnSpc>
                <a:spcPct val="90000"/>
              </a:lnSpc>
              <a:spcAft>
                <a:spcPts val="600"/>
              </a:spcAft>
              <a:buFont typeface="Arial" panose="020B0604020202020204" pitchFamily="34" charset="0"/>
              <a:buChar char="•"/>
            </a:pPr>
            <a:r>
              <a:rPr lang="en-US" sz="1700" dirty="0">
                <a:latin typeface="Rockwell"/>
                <a:ea typeface="+mn-lt"/>
                <a:cs typeface="+mn-lt"/>
              </a:rPr>
              <a:t>Add a passive rating multiplier for people who are very active on the website – thus incentivizing people to further participate in the voting process.</a:t>
            </a:r>
            <a:endParaRPr lang="en-US" dirty="0">
              <a:latin typeface="Rockwell"/>
            </a:endParaRPr>
          </a:p>
          <a:p>
            <a:pPr indent="-228600">
              <a:lnSpc>
                <a:spcPct val="90000"/>
              </a:lnSpc>
              <a:spcAft>
                <a:spcPts val="600"/>
              </a:spcAft>
              <a:buFont typeface="Arial" panose="020B0604020202020204" pitchFamily="34" charset="0"/>
              <a:buChar char="•"/>
            </a:pPr>
            <a:endParaRPr lang="en-US" sz="1700" dirty="0">
              <a:latin typeface="Rockwell"/>
              <a:cs typeface="Calibri"/>
            </a:endParaRPr>
          </a:p>
        </p:txBody>
      </p:sp>
      <p:sp>
        <p:nvSpPr>
          <p:cNvPr id="8" name="TextBox 7">
            <a:extLst>
              <a:ext uri="{FF2B5EF4-FFF2-40B4-BE49-F238E27FC236}">
                <a16:creationId xmlns:a16="http://schemas.microsoft.com/office/drawing/2014/main" id="{4F7A4B30-9111-1D73-387B-D70A39E554F0}"/>
              </a:ext>
            </a:extLst>
          </p:cNvPr>
          <p:cNvSpPr txBox="1"/>
          <p:nvPr/>
        </p:nvSpPr>
        <p:spPr>
          <a:xfrm>
            <a:off x="5543694" y="3922505"/>
            <a:ext cx="3438906" cy="1044161"/>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indent="-228600">
              <a:lnSpc>
                <a:spcPct val="90000"/>
              </a:lnSpc>
              <a:spcAft>
                <a:spcPts val="600"/>
              </a:spcAft>
              <a:buFont typeface="Arial" panose="020B0604020202020204" pitchFamily="34" charset="0"/>
              <a:buChar char="•"/>
            </a:pPr>
            <a:r>
              <a:rPr lang="en-US" sz="1600" dirty="0">
                <a:latin typeface="Rockwell"/>
                <a:ea typeface="+mn-lt"/>
                <a:cs typeface="+mn-lt"/>
              </a:rPr>
              <a:t>Split the movie/series rating into further categories depending on each country's individual rating system. </a:t>
            </a:r>
            <a:endParaRPr lang="en-US" sz="1600" dirty="0">
              <a:latin typeface="Rockwell"/>
            </a:endParaRPr>
          </a:p>
          <a:p>
            <a:pPr indent="-228600">
              <a:lnSpc>
                <a:spcPct val="90000"/>
              </a:lnSpc>
              <a:spcAft>
                <a:spcPts val="600"/>
              </a:spcAft>
              <a:buFont typeface="Arial" panose="020B0604020202020204" pitchFamily="34" charset="0"/>
              <a:buChar char="•"/>
            </a:pPr>
            <a:endParaRPr lang="en-US" sz="1700" dirty="0">
              <a:latin typeface="Rockwell"/>
              <a:cs typeface="Calibri"/>
            </a:endParaRPr>
          </a:p>
        </p:txBody>
      </p:sp>
      <p:sp>
        <p:nvSpPr>
          <p:cNvPr id="10" name="TextBox 9">
            <a:extLst>
              <a:ext uri="{FF2B5EF4-FFF2-40B4-BE49-F238E27FC236}">
                <a16:creationId xmlns:a16="http://schemas.microsoft.com/office/drawing/2014/main" id="{D208A28A-56C1-E40C-0117-ACECBEFB81AF}"/>
              </a:ext>
            </a:extLst>
          </p:cNvPr>
          <p:cNvSpPr txBox="1"/>
          <p:nvPr/>
        </p:nvSpPr>
        <p:spPr>
          <a:xfrm>
            <a:off x="5540418" y="5222002"/>
            <a:ext cx="3430713" cy="1601321"/>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1600" dirty="0">
                <a:latin typeface="Rockwell"/>
                <a:cs typeface="Calibri"/>
              </a:rPr>
              <a:t>Create a recommendations feature that provides the user with a list of movies/shows they might be interested in depending on their past activity on the website. </a:t>
            </a:r>
          </a:p>
          <a:p>
            <a:pPr indent="-228600">
              <a:lnSpc>
                <a:spcPct val="90000"/>
              </a:lnSpc>
              <a:spcAft>
                <a:spcPts val="600"/>
              </a:spcAft>
              <a:buFont typeface="Arial" panose="020B0604020202020204" pitchFamily="34" charset="0"/>
              <a:buChar char="•"/>
            </a:pPr>
            <a:endParaRPr lang="en-US" sz="1700" dirty="0">
              <a:latin typeface="Rockwell"/>
              <a:cs typeface="Calibri"/>
            </a:endParaRPr>
          </a:p>
        </p:txBody>
      </p:sp>
      <p:pic>
        <p:nvPicPr>
          <p:cNvPr id="9" name="Picture 10">
            <a:extLst>
              <a:ext uri="{FF2B5EF4-FFF2-40B4-BE49-F238E27FC236}">
                <a16:creationId xmlns:a16="http://schemas.microsoft.com/office/drawing/2014/main" id="{0A1CA76B-1AC7-368D-BCC3-CA67F0C84AED}"/>
              </a:ext>
            </a:extLst>
          </p:cNvPr>
          <p:cNvPicPr>
            <a:picLocks noChangeAspect="1"/>
          </p:cNvPicPr>
          <p:nvPr/>
        </p:nvPicPr>
        <p:blipFill>
          <a:blip r:embed="rId3"/>
          <a:stretch>
            <a:fillRect/>
          </a:stretch>
        </p:blipFill>
        <p:spPr>
          <a:xfrm>
            <a:off x="10741573" y="5839811"/>
            <a:ext cx="1449114" cy="1018190"/>
          </a:xfrm>
          <a:prstGeom prst="rect">
            <a:avLst/>
          </a:prstGeom>
        </p:spPr>
      </p:pic>
    </p:spTree>
    <p:extLst>
      <p:ext uri="{BB962C8B-B14F-4D97-AF65-F5344CB8AC3E}">
        <p14:creationId xmlns:p14="http://schemas.microsoft.com/office/powerpoint/2010/main" val="2924791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Diagram, engineering drawing&#10;&#10;Description automatically generated">
            <a:extLst>
              <a:ext uri="{FF2B5EF4-FFF2-40B4-BE49-F238E27FC236}">
                <a16:creationId xmlns:a16="http://schemas.microsoft.com/office/drawing/2014/main" id="{F5E2B3BD-3713-4193-1235-67AFCA9D6DA1}"/>
              </a:ext>
            </a:extLst>
          </p:cNvPr>
          <p:cNvPicPr>
            <a:picLocks noChangeAspect="1"/>
          </p:cNvPicPr>
          <p:nvPr/>
        </p:nvPicPr>
        <p:blipFill rotWithShape="1">
          <a:blip r:embed="rId2"/>
          <a:srcRect t="32306" r="9090" b="8898"/>
          <a:stretch/>
        </p:blipFill>
        <p:spPr>
          <a:xfrm>
            <a:off x="3473357" y="10"/>
            <a:ext cx="8718643" cy="6898095"/>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03054CF3-408A-9F24-BAE2-B86394886CE0}"/>
              </a:ext>
            </a:extLst>
          </p:cNvPr>
          <p:cNvSpPr txBox="1"/>
          <p:nvPr/>
        </p:nvSpPr>
        <p:spPr>
          <a:xfrm>
            <a:off x="374431" y="932793"/>
            <a:ext cx="356037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Rockwell"/>
                <a:cs typeface="Calibri"/>
              </a:rPr>
              <a:t>Contents of this presentation</a:t>
            </a:r>
            <a:endParaRPr lang="en-US" dirty="0">
              <a:latin typeface="Rockwell"/>
            </a:endParaRPr>
          </a:p>
        </p:txBody>
      </p:sp>
      <p:sp>
        <p:nvSpPr>
          <p:cNvPr id="10" name="TextBox 9">
            <a:extLst>
              <a:ext uri="{FF2B5EF4-FFF2-40B4-BE49-F238E27FC236}">
                <a16:creationId xmlns:a16="http://schemas.microsoft.com/office/drawing/2014/main" id="{4F5208A3-DC03-A727-BE07-0B9EA3052C4D}"/>
              </a:ext>
            </a:extLst>
          </p:cNvPr>
          <p:cNvSpPr txBox="1"/>
          <p:nvPr/>
        </p:nvSpPr>
        <p:spPr>
          <a:xfrm>
            <a:off x="6207673" y="394137"/>
            <a:ext cx="402020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chemeClr val="bg2">
                    <a:lumMod val="75000"/>
                  </a:schemeClr>
                </a:solidFill>
                <a:latin typeface="Rockwell"/>
                <a:cs typeface="Calibri"/>
              </a:rPr>
              <a:t>Introduction</a:t>
            </a:r>
            <a:endParaRPr lang="en-US" sz="2000" dirty="0">
              <a:solidFill>
                <a:schemeClr val="bg2">
                  <a:lumMod val="75000"/>
                </a:schemeClr>
              </a:solidFill>
              <a:latin typeface="Rockwell"/>
            </a:endParaRPr>
          </a:p>
        </p:txBody>
      </p:sp>
      <p:sp>
        <p:nvSpPr>
          <p:cNvPr id="11" name="TextBox 10">
            <a:extLst>
              <a:ext uri="{FF2B5EF4-FFF2-40B4-BE49-F238E27FC236}">
                <a16:creationId xmlns:a16="http://schemas.microsoft.com/office/drawing/2014/main" id="{344D7033-29D1-9A87-BFD0-B43B287A9869}"/>
              </a:ext>
            </a:extLst>
          </p:cNvPr>
          <p:cNvSpPr txBox="1"/>
          <p:nvPr/>
        </p:nvSpPr>
        <p:spPr>
          <a:xfrm>
            <a:off x="6207671" y="2647292"/>
            <a:ext cx="353410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chemeClr val="bg2">
                    <a:lumMod val="75000"/>
                  </a:schemeClr>
                </a:solidFill>
                <a:latin typeface="Rockwell"/>
                <a:cs typeface="Calibri"/>
              </a:rPr>
              <a:t>Our Entity Relationship Diagram (ERD)</a:t>
            </a:r>
            <a:endParaRPr lang="en-US" dirty="0" err="1">
              <a:solidFill>
                <a:schemeClr val="bg2">
                  <a:lumMod val="75000"/>
                </a:schemeClr>
              </a:solidFill>
              <a:latin typeface="Rockwell"/>
            </a:endParaRPr>
          </a:p>
        </p:txBody>
      </p:sp>
      <p:sp>
        <p:nvSpPr>
          <p:cNvPr id="13" name="TextBox 12">
            <a:extLst>
              <a:ext uri="{FF2B5EF4-FFF2-40B4-BE49-F238E27FC236}">
                <a16:creationId xmlns:a16="http://schemas.microsoft.com/office/drawing/2014/main" id="{2BA96EBE-60B9-45B8-0EF1-924F03416335}"/>
              </a:ext>
            </a:extLst>
          </p:cNvPr>
          <p:cNvSpPr txBox="1"/>
          <p:nvPr/>
        </p:nvSpPr>
        <p:spPr>
          <a:xfrm>
            <a:off x="6207672" y="3947947"/>
            <a:ext cx="2804949" cy="7144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chemeClr val="bg2">
                    <a:lumMod val="75000"/>
                  </a:schemeClr>
                </a:solidFill>
                <a:latin typeface="Rockwell"/>
              </a:rPr>
              <a:t>Our Relational Schema (RS)</a:t>
            </a:r>
            <a:endParaRPr lang="en-US" dirty="0">
              <a:solidFill>
                <a:schemeClr val="bg2">
                  <a:lumMod val="75000"/>
                </a:schemeClr>
              </a:solidFill>
              <a:cs typeface="Calibri" panose="020F0502020204030204"/>
            </a:endParaRPr>
          </a:p>
        </p:txBody>
      </p:sp>
      <p:sp>
        <p:nvSpPr>
          <p:cNvPr id="15" name="TextBox 14">
            <a:extLst>
              <a:ext uri="{FF2B5EF4-FFF2-40B4-BE49-F238E27FC236}">
                <a16:creationId xmlns:a16="http://schemas.microsoft.com/office/drawing/2014/main" id="{DD392301-2058-D6B4-2271-00E9FDD64673}"/>
              </a:ext>
            </a:extLst>
          </p:cNvPr>
          <p:cNvSpPr txBox="1"/>
          <p:nvPr/>
        </p:nvSpPr>
        <p:spPr>
          <a:xfrm>
            <a:off x="6207672" y="1655380"/>
            <a:ext cx="308741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dirty="0">
                <a:solidFill>
                  <a:schemeClr val="bg2">
                    <a:lumMod val="75000"/>
                  </a:schemeClr>
                </a:solidFill>
                <a:latin typeface="Rockwell"/>
              </a:rPr>
              <a:t>Flowchart</a:t>
            </a:r>
            <a:endParaRPr lang="en-US" dirty="0">
              <a:solidFill>
                <a:schemeClr val="bg2">
                  <a:lumMod val="75000"/>
                </a:schemeClr>
              </a:solidFill>
            </a:endParaRPr>
          </a:p>
        </p:txBody>
      </p:sp>
      <p:sp>
        <p:nvSpPr>
          <p:cNvPr id="17" name="TextBox 16">
            <a:extLst>
              <a:ext uri="{FF2B5EF4-FFF2-40B4-BE49-F238E27FC236}">
                <a16:creationId xmlns:a16="http://schemas.microsoft.com/office/drawing/2014/main" id="{E351128B-1F90-6134-BD35-A59637B63B2E}"/>
              </a:ext>
            </a:extLst>
          </p:cNvPr>
          <p:cNvSpPr txBox="1"/>
          <p:nvPr/>
        </p:nvSpPr>
        <p:spPr>
          <a:xfrm>
            <a:off x="6247171" y="5257561"/>
            <a:ext cx="243051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chemeClr val="bg2">
                    <a:lumMod val="75000"/>
                  </a:schemeClr>
                </a:solidFill>
                <a:latin typeface="Rockwell"/>
              </a:rPr>
              <a:t>Extras and useful links</a:t>
            </a:r>
            <a:endParaRPr lang="en-US" dirty="0">
              <a:solidFill>
                <a:schemeClr val="bg2">
                  <a:lumMod val="75000"/>
                </a:schemeClr>
              </a:solidFill>
            </a:endParaRPr>
          </a:p>
        </p:txBody>
      </p:sp>
      <p:sp>
        <p:nvSpPr>
          <p:cNvPr id="19" name="TextBox 18">
            <a:extLst>
              <a:ext uri="{FF2B5EF4-FFF2-40B4-BE49-F238E27FC236}">
                <a16:creationId xmlns:a16="http://schemas.microsoft.com/office/drawing/2014/main" id="{7699CE49-E093-285F-627E-4022D655AEB7}"/>
              </a:ext>
            </a:extLst>
          </p:cNvPr>
          <p:cNvSpPr txBox="1"/>
          <p:nvPr/>
        </p:nvSpPr>
        <p:spPr>
          <a:xfrm>
            <a:off x="6207673" y="6457293"/>
            <a:ext cx="215462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chemeClr val="bg2">
                    <a:lumMod val="75000"/>
                  </a:schemeClr>
                </a:solidFill>
                <a:latin typeface="Rockwell"/>
              </a:rPr>
              <a:t>Our suggestions</a:t>
            </a:r>
            <a:endParaRPr lang="en-US" dirty="0">
              <a:solidFill>
                <a:schemeClr val="bg2">
                  <a:lumMod val="75000"/>
                </a:schemeClr>
              </a:solidFill>
            </a:endParaRPr>
          </a:p>
        </p:txBody>
      </p:sp>
      <p:sp>
        <p:nvSpPr>
          <p:cNvPr id="20" name="Rectangle 19">
            <a:extLst>
              <a:ext uri="{FF2B5EF4-FFF2-40B4-BE49-F238E27FC236}">
                <a16:creationId xmlns:a16="http://schemas.microsoft.com/office/drawing/2014/main" id="{C8EFE3C8-2BDB-B312-1D11-4CC5C7D215F9}"/>
              </a:ext>
            </a:extLst>
          </p:cNvPr>
          <p:cNvSpPr/>
          <p:nvPr/>
        </p:nvSpPr>
        <p:spPr>
          <a:xfrm>
            <a:off x="479535" y="624051"/>
            <a:ext cx="735722" cy="151085"/>
          </a:xfrm>
          <a:prstGeom prst="rect">
            <a:avLst/>
          </a:prstGeom>
          <a:solidFill>
            <a:schemeClr val="bg2">
              <a:lumMod val="40000"/>
              <a:lumOff val="6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ADB9CA"/>
              </a:solidFill>
              <a:cs typeface="Calibri"/>
            </a:endParaRPr>
          </a:p>
        </p:txBody>
      </p:sp>
      <p:cxnSp>
        <p:nvCxnSpPr>
          <p:cNvPr id="21" name="Straight Arrow Connector 20">
            <a:extLst>
              <a:ext uri="{FF2B5EF4-FFF2-40B4-BE49-F238E27FC236}">
                <a16:creationId xmlns:a16="http://schemas.microsoft.com/office/drawing/2014/main" id="{06D1EA6B-D31C-944A-7EF6-B60D7A64DF2C}"/>
              </a:ext>
            </a:extLst>
          </p:cNvPr>
          <p:cNvCxnSpPr/>
          <p:nvPr/>
        </p:nvCxnSpPr>
        <p:spPr>
          <a:xfrm flipV="1">
            <a:off x="475593" y="4516819"/>
            <a:ext cx="3962399" cy="5257"/>
          </a:xfrm>
          <a:prstGeom prst="straightConnector1">
            <a:avLst/>
          </a:prstGeom>
          <a:ln>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0979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3" grpId="0"/>
      <p:bldP spid="15" grpId="0"/>
      <p:bldP spid="17"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1">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3">
            <a:extLst>
              <a:ext uri="{FF2B5EF4-FFF2-40B4-BE49-F238E27FC236}">
                <a16:creationId xmlns:a16="http://schemas.microsoft.com/office/drawing/2014/main" id="{8B068B58-6F94-4AFF-A8A7-18573884D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5">
            <a:extLst>
              <a:ext uri="{FF2B5EF4-FFF2-40B4-BE49-F238E27FC236}">
                <a16:creationId xmlns:a16="http://schemas.microsoft.com/office/drawing/2014/main" id="{B0DAC8FB-A162-44E3-A606-C855A03A5B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37" name="Rectangle 37">
            <a:extLst>
              <a:ext uri="{FF2B5EF4-FFF2-40B4-BE49-F238E27FC236}">
                <a16:creationId xmlns:a16="http://schemas.microsoft.com/office/drawing/2014/main" id="{21BDEC81-16A7-4451-B893-C1500008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9">
            <a:extLst>
              <a:ext uri="{FF2B5EF4-FFF2-40B4-BE49-F238E27FC236}">
                <a16:creationId xmlns:a16="http://schemas.microsoft.com/office/drawing/2014/main" id="{BE5B028C-7535-45E5-9D2C-32C50D0E0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542" y="729175"/>
            <a:ext cx="11099352" cy="5399650"/>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 name="Title 1">
            <a:extLst>
              <a:ext uri="{FF2B5EF4-FFF2-40B4-BE49-F238E27FC236}">
                <a16:creationId xmlns:a16="http://schemas.microsoft.com/office/drawing/2014/main" id="{B123C19D-A987-F12E-1909-36EB41DDFD2D}"/>
              </a:ext>
            </a:extLst>
          </p:cNvPr>
          <p:cNvSpPr>
            <a:spLocks noGrp="1"/>
          </p:cNvSpPr>
          <p:nvPr>
            <p:ph type="title"/>
          </p:nvPr>
        </p:nvSpPr>
        <p:spPr>
          <a:xfrm>
            <a:off x="1191966" y="900622"/>
            <a:ext cx="4997189" cy="1210352"/>
          </a:xfrm>
        </p:spPr>
        <p:txBody>
          <a:bodyPr anchor="b">
            <a:normAutofit/>
          </a:bodyPr>
          <a:lstStyle/>
          <a:p>
            <a:r>
              <a:rPr lang="en-US" sz="4800" dirty="0">
                <a:cs typeface="Calibri Light"/>
              </a:rPr>
              <a:t>Introduction</a:t>
            </a:r>
            <a:endParaRPr lang="en-US" sz="4800" dirty="0"/>
          </a:p>
        </p:txBody>
      </p:sp>
      <p:sp>
        <p:nvSpPr>
          <p:cNvPr id="3" name="Content Placeholder 2">
            <a:extLst>
              <a:ext uri="{FF2B5EF4-FFF2-40B4-BE49-F238E27FC236}">
                <a16:creationId xmlns:a16="http://schemas.microsoft.com/office/drawing/2014/main" id="{D2D59C3C-C4F3-C230-981C-0BDECEB1CCE4}"/>
              </a:ext>
            </a:extLst>
          </p:cNvPr>
          <p:cNvSpPr>
            <a:spLocks noGrp="1"/>
          </p:cNvSpPr>
          <p:nvPr>
            <p:ph idx="1"/>
          </p:nvPr>
        </p:nvSpPr>
        <p:spPr>
          <a:xfrm>
            <a:off x="1191966" y="2965593"/>
            <a:ext cx="4997189" cy="2941544"/>
          </a:xfrm>
        </p:spPr>
        <p:txBody>
          <a:bodyPr vert="horz" lIns="91440" tIns="45720" rIns="91440" bIns="45720" rtlCol="0" anchor="t">
            <a:normAutofit/>
          </a:bodyPr>
          <a:lstStyle/>
          <a:p>
            <a:r>
              <a:rPr lang="en-US" sz="1800" dirty="0">
                <a:ea typeface="+mn-lt"/>
                <a:cs typeface="+mn-lt"/>
              </a:rPr>
              <a:t>In this presentation we aim to do an overall review of our work on the architectural structure of an Entity Relationship Diagram (ERD) and Relational Schema (RS) for the popular website IMDB. We were asked to reverse engineer parts of the website and create the database attributes on a conceptual level. </a:t>
            </a:r>
            <a:endParaRPr lang="en-US" sz="1800" dirty="0">
              <a:cs typeface="Calibri" panose="020F0502020204030204"/>
            </a:endParaRPr>
          </a:p>
          <a:p>
            <a:r>
              <a:rPr lang="en-US" sz="1800" dirty="0">
                <a:ea typeface="+mn-lt"/>
                <a:cs typeface="+mn-lt"/>
              </a:rPr>
              <a:t>We will attempt to go through key points of our work with you, as well as discuss the main focus points of our project.</a:t>
            </a:r>
            <a:endParaRPr lang="en-US" sz="1800" dirty="0"/>
          </a:p>
          <a:p>
            <a:endParaRPr lang="en-US" sz="1800">
              <a:cs typeface="Calibri"/>
            </a:endParaRPr>
          </a:p>
        </p:txBody>
      </p:sp>
      <p:pic>
        <p:nvPicPr>
          <p:cNvPr id="5" name="Graphic 7" descr="A brushstroke">
            <a:extLst>
              <a:ext uri="{FF2B5EF4-FFF2-40B4-BE49-F238E27FC236}">
                <a16:creationId xmlns:a16="http://schemas.microsoft.com/office/drawing/2014/main" id="{786403ED-C05F-F9C9-3004-0C84190C23D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6351" y="1460541"/>
            <a:ext cx="3750373" cy="1753409"/>
          </a:xfrm>
          <a:prstGeom prst="rect">
            <a:avLst/>
          </a:prstGeom>
        </p:spPr>
      </p:pic>
      <p:pic>
        <p:nvPicPr>
          <p:cNvPr id="4" name="Picture 4" descr="architecture, blueprint, floor plan, construction, design, architect ...">
            <a:extLst>
              <a:ext uri="{FF2B5EF4-FFF2-40B4-BE49-F238E27FC236}">
                <a16:creationId xmlns:a16="http://schemas.microsoft.com/office/drawing/2014/main" id="{65E93801-F19D-FAE0-7FE4-998682D5098A}"/>
              </a:ext>
            </a:extLst>
          </p:cNvPr>
          <p:cNvPicPr>
            <a:picLocks noChangeAspect="1"/>
          </p:cNvPicPr>
          <p:nvPr/>
        </p:nvPicPr>
        <p:blipFill rotWithShape="1">
          <a:blip r:embed="rId5"/>
          <a:srcRect r="6237"/>
          <a:stretch/>
        </p:blipFill>
        <p:spPr>
          <a:xfrm>
            <a:off x="7173835" y="1849595"/>
            <a:ext cx="4469525" cy="4282460"/>
          </a:xfrm>
          <a:prstGeom prst="rect">
            <a:avLst/>
          </a:prstGeom>
        </p:spPr>
      </p:pic>
      <p:pic>
        <p:nvPicPr>
          <p:cNvPr id="6" name="Graphic 7" descr="A brushstroke">
            <a:extLst>
              <a:ext uri="{FF2B5EF4-FFF2-40B4-BE49-F238E27FC236}">
                <a16:creationId xmlns:a16="http://schemas.microsoft.com/office/drawing/2014/main" id="{BBEB2C18-646E-6889-024B-04EA68ADFAA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0800000">
            <a:off x="7530127" y="521178"/>
            <a:ext cx="3750373" cy="1753409"/>
          </a:xfrm>
          <a:prstGeom prst="rect">
            <a:avLst/>
          </a:prstGeom>
        </p:spPr>
      </p:pic>
    </p:spTree>
    <p:extLst>
      <p:ext uri="{BB962C8B-B14F-4D97-AF65-F5344CB8AC3E}">
        <p14:creationId xmlns:p14="http://schemas.microsoft.com/office/powerpoint/2010/main" val="2954980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4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43"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4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9D995C6B-C082-5733-E29B-28BEE120335C}"/>
              </a:ext>
            </a:extLst>
          </p:cNvPr>
          <p:cNvSpPr>
            <a:spLocks noGrp="1"/>
          </p:cNvSpPr>
          <p:nvPr>
            <p:ph type="title"/>
          </p:nvPr>
        </p:nvSpPr>
        <p:spPr>
          <a:xfrm>
            <a:off x="827088" y="1641752"/>
            <a:ext cx="2655887" cy="3213277"/>
          </a:xfrm>
        </p:spPr>
        <p:txBody>
          <a:bodyPr anchor="t">
            <a:normAutofit/>
          </a:bodyPr>
          <a:lstStyle/>
          <a:p>
            <a:r>
              <a:rPr lang="en-US" sz="4000" dirty="0">
                <a:cs typeface="Calibri Light"/>
              </a:rPr>
              <a:t>Our workflow chart</a:t>
            </a:r>
            <a:endParaRPr lang="en-US" sz="4000" dirty="0"/>
          </a:p>
        </p:txBody>
      </p:sp>
      <p:sp>
        <p:nvSpPr>
          <p:cNvPr id="3" name="Content Placeholder 2">
            <a:extLst>
              <a:ext uri="{FF2B5EF4-FFF2-40B4-BE49-F238E27FC236}">
                <a16:creationId xmlns:a16="http://schemas.microsoft.com/office/drawing/2014/main" id="{1B79F748-45D7-9517-1309-7B6D4F5BCF42}"/>
              </a:ext>
            </a:extLst>
          </p:cNvPr>
          <p:cNvSpPr>
            <a:spLocks noGrp="1"/>
          </p:cNvSpPr>
          <p:nvPr>
            <p:ph idx="1"/>
          </p:nvPr>
        </p:nvSpPr>
        <p:spPr>
          <a:xfrm>
            <a:off x="5232401" y="1721579"/>
            <a:ext cx="6140449" cy="3952648"/>
          </a:xfrm>
        </p:spPr>
        <p:txBody>
          <a:bodyPr vert="horz" lIns="91440" tIns="45720" rIns="91440" bIns="45720" rtlCol="0" anchor="t">
            <a:normAutofit/>
          </a:bodyPr>
          <a:lstStyle/>
          <a:p>
            <a:pPr marL="0" indent="0">
              <a:buNone/>
            </a:pPr>
            <a:r>
              <a:rPr lang="en-US" sz="2000" dirty="0">
                <a:solidFill>
                  <a:schemeClr val="tx1">
                    <a:alpha val="80000"/>
                  </a:schemeClr>
                </a:solidFill>
                <a:cs typeface="Calibri" panose="020F0502020204030204"/>
              </a:rPr>
              <a:t>Analysis</a:t>
            </a:r>
            <a:br>
              <a:rPr lang="en-US" sz="2000" dirty="0">
                <a:cs typeface="Calibri" panose="020F0502020204030204"/>
              </a:rPr>
            </a:br>
            <a:endParaRPr lang="en-US" sz="2000">
              <a:solidFill>
                <a:schemeClr val="tx1">
                  <a:alpha val="80000"/>
                </a:schemeClr>
              </a:solidFill>
              <a:cs typeface="Calibri" panose="020F0502020204030204"/>
            </a:endParaRPr>
          </a:p>
          <a:p>
            <a:pPr marL="0" indent="0">
              <a:buNone/>
            </a:pPr>
            <a:r>
              <a:rPr lang="en-US" sz="2000" dirty="0">
                <a:solidFill>
                  <a:schemeClr val="tx1">
                    <a:alpha val="80000"/>
                  </a:schemeClr>
                </a:solidFill>
                <a:cs typeface="Calibri" panose="020F0502020204030204"/>
              </a:rPr>
              <a:t>Discerning entities and attributes</a:t>
            </a:r>
            <a:br>
              <a:rPr lang="en-US" sz="2000" dirty="0"/>
            </a:br>
            <a:endParaRPr lang="en-US" sz="2000">
              <a:solidFill>
                <a:schemeClr val="tx1">
                  <a:alpha val="80000"/>
                </a:schemeClr>
              </a:solidFill>
              <a:cs typeface="Calibri" panose="020F0502020204030204"/>
            </a:endParaRPr>
          </a:p>
          <a:p>
            <a:pPr marL="0" indent="0">
              <a:buNone/>
            </a:pPr>
            <a:r>
              <a:rPr lang="en-US" sz="2000" dirty="0">
                <a:solidFill>
                  <a:schemeClr val="tx1">
                    <a:alpha val="80000"/>
                  </a:schemeClr>
                </a:solidFill>
                <a:cs typeface="Calibri" panose="020F0502020204030204"/>
              </a:rPr>
              <a:t>Defining relationships</a:t>
            </a:r>
            <a:br>
              <a:rPr lang="en-US" sz="2000" dirty="0">
                <a:cs typeface="Calibri" panose="020F0502020204030204"/>
              </a:rPr>
            </a:br>
            <a:endParaRPr lang="en-US" sz="2000">
              <a:solidFill>
                <a:schemeClr val="tx1">
                  <a:alpha val="80000"/>
                </a:schemeClr>
              </a:solidFill>
              <a:cs typeface="Calibri" panose="020F0502020204030204"/>
            </a:endParaRPr>
          </a:p>
          <a:p>
            <a:pPr marL="0" indent="0">
              <a:buNone/>
            </a:pPr>
            <a:r>
              <a:rPr lang="en-US" sz="2000" dirty="0">
                <a:solidFill>
                  <a:schemeClr val="tx1">
                    <a:alpha val="80000"/>
                  </a:schemeClr>
                </a:solidFill>
                <a:cs typeface="Calibri" panose="020F0502020204030204"/>
              </a:rPr>
              <a:t>Creating our Entity Relationship Diagram (ERD)</a:t>
            </a:r>
            <a:br>
              <a:rPr lang="en-US" sz="2000" dirty="0">
                <a:cs typeface="Calibri" panose="020F0502020204030204"/>
              </a:rPr>
            </a:br>
            <a:endParaRPr lang="en-US" sz="2000">
              <a:solidFill>
                <a:schemeClr val="tx1">
                  <a:alpha val="80000"/>
                </a:schemeClr>
              </a:solidFill>
              <a:cs typeface="Calibri" panose="020F0502020204030204"/>
            </a:endParaRPr>
          </a:p>
          <a:p>
            <a:pPr marL="0" indent="0">
              <a:buNone/>
            </a:pPr>
            <a:r>
              <a:rPr lang="en-US" sz="2000" dirty="0">
                <a:solidFill>
                  <a:schemeClr val="tx1">
                    <a:alpha val="80000"/>
                  </a:schemeClr>
                </a:solidFill>
                <a:cs typeface="Calibri" panose="020F0502020204030204"/>
              </a:rPr>
              <a:t>Converting our ERD into a Relational Schema</a:t>
            </a:r>
            <a:br>
              <a:rPr lang="en-US" sz="2000" dirty="0">
                <a:cs typeface="Calibri" panose="020F0502020204030204"/>
              </a:rPr>
            </a:br>
            <a:endParaRPr lang="en-US" sz="2000">
              <a:solidFill>
                <a:schemeClr val="tx1">
                  <a:alpha val="80000"/>
                </a:schemeClr>
              </a:solidFill>
              <a:cs typeface="Calibri" panose="020F0502020204030204"/>
            </a:endParaRPr>
          </a:p>
          <a:p>
            <a:pPr marL="0" indent="0">
              <a:buNone/>
            </a:pPr>
            <a:r>
              <a:rPr lang="en-US" sz="2000" dirty="0">
                <a:solidFill>
                  <a:schemeClr val="tx1">
                    <a:alpha val="80000"/>
                  </a:schemeClr>
                </a:solidFill>
                <a:cs typeface="Calibri" panose="020F0502020204030204"/>
              </a:rPr>
              <a:t>Bringing it all together</a:t>
            </a:r>
          </a:p>
        </p:txBody>
      </p:sp>
      <p:pic>
        <p:nvPicPr>
          <p:cNvPr id="21" name="Graphic 22" descr="Arrow Right with solid fill">
            <a:extLst>
              <a:ext uri="{FF2B5EF4-FFF2-40B4-BE49-F238E27FC236}">
                <a16:creationId xmlns:a16="http://schemas.microsoft.com/office/drawing/2014/main" id="{9E7A761F-E621-C587-84AD-884266FA6D7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499001" y="1503683"/>
            <a:ext cx="741510" cy="741510"/>
          </a:xfrm>
          <a:prstGeom prst="rect">
            <a:avLst/>
          </a:prstGeom>
        </p:spPr>
      </p:pic>
      <p:pic>
        <p:nvPicPr>
          <p:cNvPr id="23" name="Graphic 22" descr="Arrow Right with solid fill">
            <a:extLst>
              <a:ext uri="{FF2B5EF4-FFF2-40B4-BE49-F238E27FC236}">
                <a16:creationId xmlns:a16="http://schemas.microsoft.com/office/drawing/2014/main" id="{95F85BE8-AC5E-ECF7-5C62-E550A8736E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499000" y="2172542"/>
            <a:ext cx="741510" cy="741510"/>
          </a:xfrm>
          <a:prstGeom prst="rect">
            <a:avLst/>
          </a:prstGeom>
        </p:spPr>
      </p:pic>
      <p:pic>
        <p:nvPicPr>
          <p:cNvPr id="25" name="Graphic 22" descr="Arrow Right with solid fill">
            <a:extLst>
              <a:ext uri="{FF2B5EF4-FFF2-40B4-BE49-F238E27FC236}">
                <a16:creationId xmlns:a16="http://schemas.microsoft.com/office/drawing/2014/main" id="{BFCD3998-6290-9CEF-DE2F-25C1A25D4E4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499000" y="2875748"/>
            <a:ext cx="741510" cy="741510"/>
          </a:xfrm>
          <a:prstGeom prst="rect">
            <a:avLst/>
          </a:prstGeom>
        </p:spPr>
      </p:pic>
      <p:pic>
        <p:nvPicPr>
          <p:cNvPr id="27" name="Graphic 22" descr="Arrow Right with solid fill">
            <a:extLst>
              <a:ext uri="{FF2B5EF4-FFF2-40B4-BE49-F238E27FC236}">
                <a16:creationId xmlns:a16="http://schemas.microsoft.com/office/drawing/2014/main" id="{5379C132-A9E0-EF9A-8799-FA880434DB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499000" y="3562654"/>
            <a:ext cx="741510" cy="741510"/>
          </a:xfrm>
          <a:prstGeom prst="rect">
            <a:avLst/>
          </a:prstGeom>
        </p:spPr>
      </p:pic>
      <p:pic>
        <p:nvPicPr>
          <p:cNvPr id="34" name="Graphic 22" descr="Arrow Right with solid fill">
            <a:extLst>
              <a:ext uri="{FF2B5EF4-FFF2-40B4-BE49-F238E27FC236}">
                <a16:creationId xmlns:a16="http://schemas.microsoft.com/office/drawing/2014/main" id="{F8C944E3-7D1A-662C-03F7-E26F7128ED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499000" y="4244321"/>
            <a:ext cx="741510" cy="741510"/>
          </a:xfrm>
          <a:prstGeom prst="rect">
            <a:avLst/>
          </a:prstGeom>
        </p:spPr>
      </p:pic>
      <p:pic>
        <p:nvPicPr>
          <p:cNvPr id="46" name="Graphic 22" descr="Arrow Right with solid fill">
            <a:extLst>
              <a:ext uri="{FF2B5EF4-FFF2-40B4-BE49-F238E27FC236}">
                <a16:creationId xmlns:a16="http://schemas.microsoft.com/office/drawing/2014/main" id="{64B3447E-83C5-FE0F-4244-50204B3987E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498999" y="4923077"/>
            <a:ext cx="741510" cy="741510"/>
          </a:xfrm>
          <a:prstGeom prst="rect">
            <a:avLst/>
          </a:prstGeom>
        </p:spPr>
      </p:pic>
      <p:pic>
        <p:nvPicPr>
          <p:cNvPr id="48" name="Graphic 48" descr="A short brushstroke">
            <a:extLst>
              <a:ext uri="{FF2B5EF4-FFF2-40B4-BE49-F238E27FC236}">
                <a16:creationId xmlns:a16="http://schemas.microsoft.com/office/drawing/2014/main" id="{98BED51D-F4FB-FFF3-3EDE-C03FD3F903C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4554" y="1764126"/>
            <a:ext cx="3445009" cy="3445009"/>
          </a:xfrm>
          <a:prstGeom prst="rect">
            <a:avLst/>
          </a:prstGeom>
        </p:spPr>
      </p:pic>
      <p:pic>
        <p:nvPicPr>
          <p:cNvPr id="54" name="Graphic 48" descr="A short brushstroke">
            <a:extLst>
              <a:ext uri="{FF2B5EF4-FFF2-40B4-BE49-F238E27FC236}">
                <a16:creationId xmlns:a16="http://schemas.microsoft.com/office/drawing/2014/main" id="{F97AD55D-7B0B-3245-1454-028FEA051B5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0500000">
            <a:off x="5677846" y="4127086"/>
            <a:ext cx="3393783" cy="3387379"/>
          </a:xfrm>
          <a:prstGeom prst="rect">
            <a:avLst/>
          </a:prstGeom>
        </p:spPr>
      </p:pic>
      <p:pic>
        <p:nvPicPr>
          <p:cNvPr id="5" name="Picture 11" descr="Icon&#10;&#10;Description automatically generated">
            <a:extLst>
              <a:ext uri="{FF2B5EF4-FFF2-40B4-BE49-F238E27FC236}">
                <a16:creationId xmlns:a16="http://schemas.microsoft.com/office/drawing/2014/main" id="{EBFCEF77-471A-E4BA-1A59-44E90AD71CD6}"/>
              </a:ext>
            </a:extLst>
          </p:cNvPr>
          <p:cNvPicPr>
            <a:picLocks noChangeAspect="1"/>
          </p:cNvPicPr>
          <p:nvPr/>
        </p:nvPicPr>
        <p:blipFill>
          <a:blip r:embed="rId9"/>
          <a:stretch>
            <a:fillRect/>
          </a:stretch>
        </p:blipFill>
        <p:spPr>
          <a:xfrm>
            <a:off x="10738039" y="5842404"/>
            <a:ext cx="1456126" cy="100853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79390596"/>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Shape 55">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4" name="Isosceles Triangle 63">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3" descr="Diagram&#10;&#10;Description automatically generated">
            <a:extLst>
              <a:ext uri="{FF2B5EF4-FFF2-40B4-BE49-F238E27FC236}">
                <a16:creationId xmlns:a16="http://schemas.microsoft.com/office/drawing/2014/main" id="{844B24DC-7F91-5419-E2F3-4C799538E42C}"/>
              </a:ext>
            </a:extLst>
          </p:cNvPr>
          <p:cNvPicPr>
            <a:picLocks noChangeAspect="1"/>
          </p:cNvPicPr>
          <p:nvPr/>
        </p:nvPicPr>
        <p:blipFill>
          <a:blip r:embed="rId2"/>
          <a:stretch>
            <a:fillRect/>
          </a:stretch>
        </p:blipFill>
        <p:spPr>
          <a:xfrm>
            <a:off x="1434958" y="-3823"/>
            <a:ext cx="9289309" cy="6865645"/>
          </a:xfrm>
          <a:prstGeom prst="rect">
            <a:avLst/>
          </a:prstGeom>
          <a:ln>
            <a:noFill/>
          </a:ln>
        </p:spPr>
      </p:pic>
      <p:sp>
        <p:nvSpPr>
          <p:cNvPr id="66" name="Isosceles Triangle 65">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982752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Diagram&#10;&#10;Description automatically generated">
            <a:extLst>
              <a:ext uri="{FF2B5EF4-FFF2-40B4-BE49-F238E27FC236}">
                <a16:creationId xmlns:a16="http://schemas.microsoft.com/office/drawing/2014/main" id="{F06CF9C4-D2B1-7AB0-21E3-6EF50D3967AE}"/>
              </a:ext>
            </a:extLst>
          </p:cNvPr>
          <p:cNvPicPr>
            <a:picLocks noChangeAspect="1"/>
          </p:cNvPicPr>
          <p:nvPr/>
        </p:nvPicPr>
        <p:blipFill>
          <a:blip r:embed="rId2"/>
          <a:stretch>
            <a:fillRect/>
          </a:stretch>
        </p:blipFill>
        <p:spPr>
          <a:xfrm>
            <a:off x="1360099" y="24328"/>
            <a:ext cx="9181593" cy="6809877"/>
          </a:xfrm>
          <a:prstGeom prst="rect">
            <a:avLst/>
          </a:prstGeom>
        </p:spPr>
      </p:pic>
      <p:pic>
        <p:nvPicPr>
          <p:cNvPr id="7" name="Picture 7" descr="A picture containing wall, indoor, dark, light&#10;&#10;Description automatically generated">
            <a:extLst>
              <a:ext uri="{FF2B5EF4-FFF2-40B4-BE49-F238E27FC236}">
                <a16:creationId xmlns:a16="http://schemas.microsoft.com/office/drawing/2014/main" id="{FC4F55BD-AAD0-F8E2-2C7B-80DD5E825B98}"/>
              </a:ext>
            </a:extLst>
          </p:cNvPr>
          <p:cNvPicPr>
            <a:picLocks noChangeAspect="1"/>
          </p:cNvPicPr>
          <p:nvPr/>
        </p:nvPicPr>
        <p:blipFill>
          <a:blip r:embed="rId3"/>
          <a:stretch>
            <a:fillRect/>
          </a:stretch>
        </p:blipFill>
        <p:spPr>
          <a:xfrm>
            <a:off x="-2406770" y="-5490713"/>
            <a:ext cx="9788105" cy="19032746"/>
          </a:xfrm>
          <a:prstGeom prst="rect">
            <a:avLst/>
          </a:prstGeom>
        </p:spPr>
      </p:pic>
      <p:pic>
        <p:nvPicPr>
          <p:cNvPr id="8" name="Picture 7" descr="A picture containing wall, indoor, dark, light&#10;&#10;Description automatically generated">
            <a:extLst>
              <a:ext uri="{FF2B5EF4-FFF2-40B4-BE49-F238E27FC236}">
                <a16:creationId xmlns:a16="http://schemas.microsoft.com/office/drawing/2014/main" id="{45C4CF53-FA5D-C7BE-7F8C-63861D4CCEE0}"/>
              </a:ext>
            </a:extLst>
          </p:cNvPr>
          <p:cNvPicPr>
            <a:picLocks noChangeAspect="1"/>
          </p:cNvPicPr>
          <p:nvPr/>
        </p:nvPicPr>
        <p:blipFill rotWithShape="1">
          <a:blip r:embed="rId3"/>
          <a:srcRect l="-3" r="88767" b="-151"/>
          <a:stretch/>
        </p:blipFill>
        <p:spPr>
          <a:xfrm>
            <a:off x="7366714" y="-5490713"/>
            <a:ext cx="13230131" cy="19061542"/>
          </a:xfrm>
          <a:prstGeom prst="rect">
            <a:avLst/>
          </a:prstGeom>
        </p:spPr>
      </p:pic>
      <p:pic>
        <p:nvPicPr>
          <p:cNvPr id="6" name="Picture 6" descr="Graphical user interface, application&#10;&#10;Description automatically generated">
            <a:extLst>
              <a:ext uri="{FF2B5EF4-FFF2-40B4-BE49-F238E27FC236}">
                <a16:creationId xmlns:a16="http://schemas.microsoft.com/office/drawing/2014/main" id="{1F76B726-A217-78FB-615B-18029DB783D8}"/>
              </a:ext>
            </a:extLst>
          </p:cNvPr>
          <p:cNvPicPr>
            <a:picLocks noChangeAspect="1"/>
          </p:cNvPicPr>
          <p:nvPr/>
        </p:nvPicPr>
        <p:blipFill>
          <a:blip r:embed="rId4"/>
          <a:stretch>
            <a:fillRect/>
          </a:stretch>
        </p:blipFill>
        <p:spPr>
          <a:xfrm>
            <a:off x="5615796" y="1931595"/>
            <a:ext cx="3505199" cy="4530866"/>
          </a:xfrm>
          <a:prstGeom prst="rect">
            <a:avLst/>
          </a:prstGeom>
        </p:spPr>
      </p:pic>
    </p:spTree>
    <p:extLst>
      <p:ext uri="{BB962C8B-B14F-4D97-AF65-F5344CB8AC3E}">
        <p14:creationId xmlns:p14="http://schemas.microsoft.com/office/powerpoint/2010/main" val="128432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Diagram&#10;&#10;Description automatically generated">
            <a:extLst>
              <a:ext uri="{FF2B5EF4-FFF2-40B4-BE49-F238E27FC236}">
                <a16:creationId xmlns:a16="http://schemas.microsoft.com/office/drawing/2014/main" id="{9BA45650-A658-E995-7231-6038CD86ECE3}"/>
              </a:ext>
            </a:extLst>
          </p:cNvPr>
          <p:cNvPicPr>
            <a:picLocks noChangeAspect="1"/>
          </p:cNvPicPr>
          <p:nvPr/>
        </p:nvPicPr>
        <p:blipFill>
          <a:blip r:embed="rId2"/>
          <a:stretch>
            <a:fillRect/>
          </a:stretch>
        </p:blipFill>
        <p:spPr>
          <a:xfrm>
            <a:off x="1360099" y="24328"/>
            <a:ext cx="9181593" cy="6809877"/>
          </a:xfrm>
          <a:prstGeom prst="rect">
            <a:avLst/>
          </a:prstGeom>
        </p:spPr>
      </p:pic>
      <p:pic>
        <p:nvPicPr>
          <p:cNvPr id="9" name="Picture 9" descr="A picture containing wall, indoor, ceiling, dark&#10;&#10;Description automatically generated">
            <a:extLst>
              <a:ext uri="{FF2B5EF4-FFF2-40B4-BE49-F238E27FC236}">
                <a16:creationId xmlns:a16="http://schemas.microsoft.com/office/drawing/2014/main" id="{BAAC4BB5-ECD4-E2D9-20A9-306A7183C5B0}"/>
              </a:ext>
            </a:extLst>
          </p:cNvPr>
          <p:cNvPicPr>
            <a:picLocks noChangeAspect="1"/>
          </p:cNvPicPr>
          <p:nvPr/>
        </p:nvPicPr>
        <p:blipFill>
          <a:blip r:embed="rId3"/>
          <a:stretch>
            <a:fillRect/>
          </a:stretch>
        </p:blipFill>
        <p:spPr>
          <a:xfrm>
            <a:off x="3847381" y="-5691996"/>
            <a:ext cx="11499012" cy="19535954"/>
          </a:xfrm>
          <a:prstGeom prst="rect">
            <a:avLst/>
          </a:prstGeom>
        </p:spPr>
      </p:pic>
      <p:pic>
        <p:nvPicPr>
          <p:cNvPr id="13" name="Picture 12" descr="A picture containing wall, indoor, dark, light&#10;&#10;Description automatically generated">
            <a:extLst>
              <a:ext uri="{FF2B5EF4-FFF2-40B4-BE49-F238E27FC236}">
                <a16:creationId xmlns:a16="http://schemas.microsoft.com/office/drawing/2014/main" id="{8B5D7312-3E16-F3B5-0FE4-5C6D3FC21CEF}"/>
              </a:ext>
            </a:extLst>
          </p:cNvPr>
          <p:cNvPicPr>
            <a:picLocks noChangeAspect="1"/>
          </p:cNvPicPr>
          <p:nvPr/>
        </p:nvPicPr>
        <p:blipFill rotWithShape="1">
          <a:blip r:embed="rId3"/>
          <a:srcRect l="-3" r="88767" b="-151"/>
          <a:stretch/>
        </p:blipFill>
        <p:spPr>
          <a:xfrm rot="10800000">
            <a:off x="-16772872" y="-5217543"/>
            <a:ext cx="20778244" cy="19061542"/>
          </a:xfrm>
          <a:prstGeom prst="rect">
            <a:avLst/>
          </a:prstGeom>
        </p:spPr>
      </p:pic>
      <p:pic>
        <p:nvPicPr>
          <p:cNvPr id="11" name="Picture 11">
            <a:extLst>
              <a:ext uri="{FF2B5EF4-FFF2-40B4-BE49-F238E27FC236}">
                <a16:creationId xmlns:a16="http://schemas.microsoft.com/office/drawing/2014/main" id="{93DC3997-5DF1-BD85-A4FD-EF46F5EB5688}"/>
              </a:ext>
            </a:extLst>
          </p:cNvPr>
          <p:cNvPicPr>
            <a:picLocks noChangeAspect="1"/>
          </p:cNvPicPr>
          <p:nvPr/>
        </p:nvPicPr>
        <p:blipFill>
          <a:blip r:embed="rId4"/>
          <a:stretch>
            <a:fillRect/>
          </a:stretch>
        </p:blipFill>
        <p:spPr>
          <a:xfrm>
            <a:off x="662240" y="1562023"/>
            <a:ext cx="3807124" cy="3730496"/>
          </a:xfrm>
          <a:prstGeom prst="rect">
            <a:avLst/>
          </a:prstGeom>
        </p:spPr>
      </p:pic>
    </p:spTree>
    <p:extLst>
      <p:ext uri="{BB962C8B-B14F-4D97-AF65-F5344CB8AC3E}">
        <p14:creationId xmlns:p14="http://schemas.microsoft.com/office/powerpoint/2010/main" val="1768366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8FFFC89D-C6A3-F309-2ED2-4405F3BE474C}"/>
              </a:ext>
            </a:extLst>
          </p:cNvPr>
          <p:cNvPicPr>
            <a:picLocks noChangeAspect="1"/>
          </p:cNvPicPr>
          <p:nvPr/>
        </p:nvPicPr>
        <p:blipFill>
          <a:blip r:embed="rId2"/>
          <a:stretch>
            <a:fillRect/>
          </a:stretch>
        </p:blipFill>
        <p:spPr>
          <a:xfrm>
            <a:off x="1360099" y="24328"/>
            <a:ext cx="9181593" cy="6809877"/>
          </a:xfrm>
          <a:prstGeom prst="rect">
            <a:avLst/>
          </a:prstGeom>
        </p:spPr>
      </p:pic>
      <p:pic>
        <p:nvPicPr>
          <p:cNvPr id="5" name="Picture 5" descr="A picture containing wall, indoor, dark, light&#10;&#10;Description automatically generated">
            <a:extLst>
              <a:ext uri="{FF2B5EF4-FFF2-40B4-BE49-F238E27FC236}">
                <a16:creationId xmlns:a16="http://schemas.microsoft.com/office/drawing/2014/main" id="{4A5AFA22-9333-12BB-0A25-3DDEFAC908E8}"/>
              </a:ext>
            </a:extLst>
          </p:cNvPr>
          <p:cNvPicPr>
            <a:picLocks noChangeAspect="1"/>
          </p:cNvPicPr>
          <p:nvPr/>
        </p:nvPicPr>
        <p:blipFill>
          <a:blip r:embed="rId3"/>
          <a:stretch>
            <a:fillRect/>
          </a:stretch>
        </p:blipFill>
        <p:spPr>
          <a:xfrm>
            <a:off x="-2732058" y="-1594850"/>
            <a:ext cx="18050492" cy="9067241"/>
          </a:xfrm>
          <a:prstGeom prst="rect">
            <a:avLst/>
          </a:prstGeom>
        </p:spPr>
      </p:pic>
      <p:pic>
        <p:nvPicPr>
          <p:cNvPr id="6" name="Picture 6" descr="Table&#10;&#10;Description automatically generated">
            <a:extLst>
              <a:ext uri="{FF2B5EF4-FFF2-40B4-BE49-F238E27FC236}">
                <a16:creationId xmlns:a16="http://schemas.microsoft.com/office/drawing/2014/main" id="{2F17636B-18D4-E5B4-F0C0-2F41BE41113A}"/>
              </a:ext>
            </a:extLst>
          </p:cNvPr>
          <p:cNvPicPr>
            <a:picLocks noChangeAspect="1"/>
          </p:cNvPicPr>
          <p:nvPr/>
        </p:nvPicPr>
        <p:blipFill>
          <a:blip r:embed="rId4"/>
          <a:stretch>
            <a:fillRect/>
          </a:stretch>
        </p:blipFill>
        <p:spPr>
          <a:xfrm>
            <a:off x="641700" y="165100"/>
            <a:ext cx="3066347" cy="6464299"/>
          </a:xfrm>
          <a:prstGeom prst="rect">
            <a:avLst/>
          </a:prstGeom>
        </p:spPr>
      </p:pic>
    </p:spTree>
    <p:extLst>
      <p:ext uri="{BB962C8B-B14F-4D97-AF65-F5344CB8AC3E}">
        <p14:creationId xmlns:p14="http://schemas.microsoft.com/office/powerpoint/2010/main" val="919541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32C3663C-5511-185A-D690-889ADEE4AAD9}"/>
              </a:ext>
            </a:extLst>
          </p:cNvPr>
          <p:cNvPicPr>
            <a:picLocks noChangeAspect="1"/>
          </p:cNvPicPr>
          <p:nvPr/>
        </p:nvPicPr>
        <p:blipFill>
          <a:blip r:embed="rId2"/>
          <a:stretch>
            <a:fillRect/>
          </a:stretch>
        </p:blipFill>
        <p:spPr>
          <a:xfrm>
            <a:off x="1360099" y="24328"/>
            <a:ext cx="9181593" cy="6809877"/>
          </a:xfrm>
          <a:prstGeom prst="rect">
            <a:avLst/>
          </a:prstGeom>
        </p:spPr>
      </p:pic>
      <p:pic>
        <p:nvPicPr>
          <p:cNvPr id="7" name="Picture 7" descr="A picture containing wall, indoor, dark, light&#10;&#10;Description automatically generated">
            <a:extLst>
              <a:ext uri="{FF2B5EF4-FFF2-40B4-BE49-F238E27FC236}">
                <a16:creationId xmlns:a16="http://schemas.microsoft.com/office/drawing/2014/main" id="{BA92D660-6B6B-4F63-B0AA-307DBCC1DBBE}"/>
              </a:ext>
            </a:extLst>
          </p:cNvPr>
          <p:cNvPicPr>
            <a:picLocks noChangeAspect="1"/>
          </p:cNvPicPr>
          <p:nvPr/>
        </p:nvPicPr>
        <p:blipFill>
          <a:blip r:embed="rId3"/>
          <a:stretch>
            <a:fillRect/>
          </a:stretch>
        </p:blipFill>
        <p:spPr>
          <a:xfrm>
            <a:off x="-2141111" y="-3050936"/>
            <a:ext cx="16522698" cy="8024283"/>
          </a:xfrm>
          <a:prstGeom prst="rect">
            <a:avLst/>
          </a:prstGeom>
        </p:spPr>
      </p:pic>
      <p:pic>
        <p:nvPicPr>
          <p:cNvPr id="9" name="Picture 8" descr="A picture containing wall, indoor, dark, light&#10;&#10;Description automatically generated">
            <a:extLst>
              <a:ext uri="{FF2B5EF4-FFF2-40B4-BE49-F238E27FC236}">
                <a16:creationId xmlns:a16="http://schemas.microsoft.com/office/drawing/2014/main" id="{4815CD29-E662-B9C5-85AE-03452C0903ED}"/>
              </a:ext>
            </a:extLst>
          </p:cNvPr>
          <p:cNvPicPr>
            <a:picLocks noChangeAspect="1"/>
          </p:cNvPicPr>
          <p:nvPr/>
        </p:nvPicPr>
        <p:blipFill rotWithShape="1">
          <a:blip r:embed="rId3"/>
          <a:srcRect l="-3" r="88767" b="-151"/>
          <a:stretch/>
        </p:blipFill>
        <p:spPr>
          <a:xfrm rot="5400000">
            <a:off x="2096170" y="783021"/>
            <a:ext cx="8384964" cy="16588636"/>
          </a:xfrm>
          <a:prstGeom prst="rect">
            <a:avLst/>
          </a:prstGeom>
        </p:spPr>
      </p:pic>
      <p:pic>
        <p:nvPicPr>
          <p:cNvPr id="10" name="Picture 10" descr="Graphical user interface, text, application, email, Teams&#10;&#10;Description automatically generated">
            <a:extLst>
              <a:ext uri="{FF2B5EF4-FFF2-40B4-BE49-F238E27FC236}">
                <a16:creationId xmlns:a16="http://schemas.microsoft.com/office/drawing/2014/main" id="{321779C8-C159-74E3-DAFE-78F59CF822A1}"/>
              </a:ext>
            </a:extLst>
          </p:cNvPr>
          <p:cNvPicPr>
            <a:picLocks noChangeAspect="1"/>
          </p:cNvPicPr>
          <p:nvPr/>
        </p:nvPicPr>
        <p:blipFill>
          <a:blip r:embed="rId4"/>
          <a:stretch>
            <a:fillRect/>
          </a:stretch>
        </p:blipFill>
        <p:spPr>
          <a:xfrm>
            <a:off x="8529700" y="2756"/>
            <a:ext cx="3060911" cy="5235435"/>
          </a:xfrm>
          <a:prstGeom prst="rect">
            <a:avLst/>
          </a:prstGeom>
        </p:spPr>
      </p:pic>
    </p:spTree>
    <p:extLst>
      <p:ext uri="{BB962C8B-B14F-4D97-AF65-F5344CB8AC3E}">
        <p14:creationId xmlns:p14="http://schemas.microsoft.com/office/powerpoint/2010/main" val="266031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A Yada Yada Production</vt:lpstr>
      <vt:lpstr>PowerPoint Presentation</vt:lpstr>
      <vt:lpstr>Introduction</vt:lpstr>
      <vt:lpstr>Our workflow chart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1614</cp:revision>
  <dcterms:created xsi:type="dcterms:W3CDTF">2023-04-09T10:50:57Z</dcterms:created>
  <dcterms:modified xsi:type="dcterms:W3CDTF">2023-04-26T14:03:37Z</dcterms:modified>
</cp:coreProperties>
</file>

<file path=docProps/thumbnail.jpeg>
</file>